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7" r:id="rId1"/>
  </p:sldMasterIdLst>
  <p:notesMasterIdLst>
    <p:notesMasterId r:id="rId11"/>
  </p:notesMasterIdLst>
  <p:handoutMasterIdLst>
    <p:handoutMasterId r:id="rId12"/>
  </p:handoutMasterIdLst>
  <p:sldIdLst>
    <p:sldId id="321" r:id="rId2"/>
    <p:sldId id="346" r:id="rId3"/>
    <p:sldId id="347" r:id="rId4"/>
    <p:sldId id="322" r:id="rId5"/>
    <p:sldId id="349" r:id="rId6"/>
    <p:sldId id="323" r:id="rId7"/>
    <p:sldId id="350" r:id="rId8"/>
    <p:sldId id="334" r:id="rId9"/>
    <p:sldId id="351" r:id="rId10"/>
  </p:sldIdLst>
  <p:sldSz cx="9144000" cy="6858000" type="screen4x3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42" autoAdjust="0"/>
    <p:restoredTop sz="95170" autoAdjust="0"/>
  </p:normalViewPr>
  <p:slideViewPr>
    <p:cSldViewPr>
      <p:cViewPr varScale="1">
        <p:scale>
          <a:sx n="86" d="100"/>
          <a:sy n="86" d="100"/>
        </p:scale>
        <p:origin x="101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0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363" y="0"/>
            <a:ext cx="41608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50075"/>
            <a:ext cx="4160838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363" y="6950075"/>
            <a:ext cx="4160837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80D974F7-1C6E-4AD1-BF63-A1A10CF7D93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7713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40363" y="0"/>
            <a:ext cx="416083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57513" y="568325"/>
            <a:ext cx="3686175" cy="27638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79525" y="3495675"/>
            <a:ext cx="7042150" cy="325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08800"/>
            <a:ext cx="4160838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endParaRPr lang="en-US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40363" y="6908800"/>
            <a:ext cx="4160837" cy="40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fld id="{79792AAC-005D-4236-AF31-459E061796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3153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D2F575-A5C7-C942-8643-E61FF726067B}" type="slidenum">
              <a:rPr lang="en-US"/>
              <a:pPr/>
              <a:t>1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6299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D2F575-A5C7-C942-8643-E61FF726067B}" type="slidenum">
              <a:rPr lang="en-US"/>
              <a:pPr/>
              <a:t>2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1552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6D2F575-A5C7-C942-8643-E61FF726067B}" type="slidenum">
              <a:rPr lang="en-US"/>
              <a:pPr/>
              <a:t>3</a:t>
            </a:fld>
            <a:endParaRPr lang="en-US"/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1825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4CE497-3230-4E42-B127-F81897E95430}" type="slidenum">
              <a:rPr lang="en-US"/>
              <a:pPr/>
              <a:t>4</a:t>
            </a:fld>
            <a:endParaRPr lang="en-US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5844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4CE497-3230-4E42-B127-F81897E95430}" type="slidenum">
              <a:rPr lang="en-US"/>
              <a:pPr/>
              <a:t>5</a:t>
            </a:fld>
            <a:endParaRPr lang="en-US"/>
          </a:p>
        </p:txBody>
      </p:sp>
      <p:sp>
        <p:nvSpPr>
          <p:cNvPr id="10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1757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DF373A-B6E6-1E44-BCE0-9ED1F325B10E}" type="slidenum">
              <a:rPr lang="en-US"/>
              <a:pPr/>
              <a:t>6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4355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DF373A-B6E6-1E44-BCE0-9ED1F325B10E}" type="slidenum">
              <a:rPr lang="en-US"/>
              <a:pPr/>
              <a:t>7</a:t>
            </a:fld>
            <a:endParaRPr lang="en-US"/>
          </a:p>
        </p:txBody>
      </p:sp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492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CBEC53-4321-0749-B6AC-ADB8556DF8E0}" type="slidenum">
              <a:rPr lang="en-US"/>
              <a:pPr/>
              <a:t>9</a:t>
            </a:fld>
            <a:endParaRPr lang="en-US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097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3175" y="0"/>
            <a:ext cx="9147175" cy="6867525"/>
            <a:chOff x="-2" y="0"/>
            <a:chExt cx="5762" cy="4326"/>
          </a:xfrm>
        </p:grpSpPr>
        <p:grpSp>
          <p:nvGrpSpPr>
            <p:cNvPr id="5" name="Group 3"/>
            <p:cNvGrpSpPr>
              <a:grpSpLocks/>
            </p:cNvGrpSpPr>
            <p:nvPr userDrawn="1"/>
          </p:nvGrpSpPr>
          <p:grpSpPr bwMode="auto">
            <a:xfrm>
              <a:off x="-2" y="0"/>
              <a:ext cx="5712" cy="4326"/>
              <a:chOff x="-2" y="0"/>
              <a:chExt cx="5712" cy="4326"/>
            </a:xfrm>
          </p:grpSpPr>
          <p:sp>
            <p:nvSpPr>
              <p:cNvPr id="8" name="Rectangle 4"/>
              <p:cNvSpPr>
                <a:spLocks noChangeArrowheads="1"/>
              </p:cNvSpPr>
              <p:nvPr/>
            </p:nvSpPr>
            <p:spPr bwMode="auto">
              <a:xfrm>
                <a:off x="-2" y="0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" name="Rectangle 5"/>
              <p:cNvSpPr>
                <a:spLocks noChangeArrowheads="1"/>
              </p:cNvSpPr>
              <p:nvPr/>
            </p:nvSpPr>
            <p:spPr bwMode="auto">
              <a:xfrm>
                <a:off x="94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" name="Rectangle 6"/>
              <p:cNvSpPr>
                <a:spLocks noChangeArrowheads="1"/>
              </p:cNvSpPr>
              <p:nvPr/>
            </p:nvSpPr>
            <p:spPr bwMode="auto">
              <a:xfrm>
                <a:off x="190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" name="Rectangle 7"/>
              <p:cNvSpPr>
                <a:spLocks noChangeArrowheads="1"/>
              </p:cNvSpPr>
              <p:nvPr/>
            </p:nvSpPr>
            <p:spPr bwMode="auto">
              <a:xfrm>
                <a:off x="286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" name="Rectangle 8"/>
              <p:cNvSpPr>
                <a:spLocks noChangeArrowheads="1"/>
              </p:cNvSpPr>
              <p:nvPr/>
            </p:nvSpPr>
            <p:spPr bwMode="auto">
              <a:xfrm>
                <a:off x="382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" name="Rectangle 9"/>
              <p:cNvSpPr>
                <a:spLocks noChangeArrowheads="1"/>
              </p:cNvSpPr>
              <p:nvPr/>
            </p:nvSpPr>
            <p:spPr bwMode="auto">
              <a:xfrm>
                <a:off x="478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4" name="Rectangle 10"/>
              <p:cNvSpPr>
                <a:spLocks noChangeArrowheads="1"/>
              </p:cNvSpPr>
              <p:nvPr/>
            </p:nvSpPr>
            <p:spPr bwMode="auto">
              <a:xfrm>
                <a:off x="574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" name="Rectangle 11"/>
              <p:cNvSpPr>
                <a:spLocks noChangeArrowheads="1"/>
              </p:cNvSpPr>
              <p:nvPr/>
            </p:nvSpPr>
            <p:spPr bwMode="auto">
              <a:xfrm>
                <a:off x="670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" name="Rectangle 12"/>
              <p:cNvSpPr>
                <a:spLocks noChangeArrowheads="1"/>
              </p:cNvSpPr>
              <p:nvPr/>
            </p:nvSpPr>
            <p:spPr bwMode="auto">
              <a:xfrm>
                <a:off x="766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7" name="Rectangle 13"/>
              <p:cNvSpPr>
                <a:spLocks noChangeArrowheads="1"/>
              </p:cNvSpPr>
              <p:nvPr/>
            </p:nvSpPr>
            <p:spPr bwMode="auto">
              <a:xfrm>
                <a:off x="862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" name="Rectangle 14"/>
              <p:cNvSpPr>
                <a:spLocks noChangeArrowheads="1"/>
              </p:cNvSpPr>
              <p:nvPr/>
            </p:nvSpPr>
            <p:spPr bwMode="auto">
              <a:xfrm>
                <a:off x="958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9" name="Rectangle 15"/>
              <p:cNvSpPr>
                <a:spLocks noChangeArrowheads="1"/>
              </p:cNvSpPr>
              <p:nvPr/>
            </p:nvSpPr>
            <p:spPr bwMode="auto">
              <a:xfrm>
                <a:off x="1054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" name="Rectangle 16"/>
              <p:cNvSpPr>
                <a:spLocks noChangeArrowheads="1"/>
              </p:cNvSpPr>
              <p:nvPr/>
            </p:nvSpPr>
            <p:spPr bwMode="auto">
              <a:xfrm>
                <a:off x="1150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1" name="Rectangle 17"/>
              <p:cNvSpPr>
                <a:spLocks noChangeArrowheads="1"/>
              </p:cNvSpPr>
              <p:nvPr/>
            </p:nvSpPr>
            <p:spPr bwMode="auto">
              <a:xfrm>
                <a:off x="1246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" name="Rectangle 18"/>
              <p:cNvSpPr>
                <a:spLocks noChangeArrowheads="1"/>
              </p:cNvSpPr>
              <p:nvPr/>
            </p:nvSpPr>
            <p:spPr bwMode="auto">
              <a:xfrm>
                <a:off x="1342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" name="Rectangle 19"/>
              <p:cNvSpPr>
                <a:spLocks noChangeArrowheads="1"/>
              </p:cNvSpPr>
              <p:nvPr/>
            </p:nvSpPr>
            <p:spPr bwMode="auto">
              <a:xfrm>
                <a:off x="1438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" name="Rectangle 20"/>
              <p:cNvSpPr>
                <a:spLocks noChangeArrowheads="1"/>
              </p:cNvSpPr>
              <p:nvPr/>
            </p:nvSpPr>
            <p:spPr bwMode="auto">
              <a:xfrm>
                <a:off x="1534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" name="Rectangle 21"/>
              <p:cNvSpPr>
                <a:spLocks noChangeArrowheads="1"/>
              </p:cNvSpPr>
              <p:nvPr/>
            </p:nvSpPr>
            <p:spPr bwMode="auto">
              <a:xfrm>
                <a:off x="1630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" name="Rectangle 22"/>
              <p:cNvSpPr>
                <a:spLocks noChangeArrowheads="1"/>
              </p:cNvSpPr>
              <p:nvPr/>
            </p:nvSpPr>
            <p:spPr bwMode="auto">
              <a:xfrm>
                <a:off x="1726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" name="Rectangle 23"/>
              <p:cNvSpPr>
                <a:spLocks noChangeArrowheads="1"/>
              </p:cNvSpPr>
              <p:nvPr/>
            </p:nvSpPr>
            <p:spPr bwMode="auto">
              <a:xfrm>
                <a:off x="1822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" name="Rectangle 24"/>
              <p:cNvSpPr>
                <a:spLocks noChangeArrowheads="1"/>
              </p:cNvSpPr>
              <p:nvPr/>
            </p:nvSpPr>
            <p:spPr bwMode="auto">
              <a:xfrm>
                <a:off x="1918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" name="Rectangle 25"/>
              <p:cNvSpPr>
                <a:spLocks noChangeArrowheads="1"/>
              </p:cNvSpPr>
              <p:nvPr/>
            </p:nvSpPr>
            <p:spPr bwMode="auto">
              <a:xfrm>
                <a:off x="2014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0" name="Rectangle 26"/>
              <p:cNvSpPr>
                <a:spLocks noChangeArrowheads="1"/>
              </p:cNvSpPr>
              <p:nvPr/>
            </p:nvSpPr>
            <p:spPr bwMode="auto">
              <a:xfrm>
                <a:off x="2110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1" name="Rectangle 27"/>
              <p:cNvSpPr>
                <a:spLocks noChangeArrowheads="1"/>
              </p:cNvSpPr>
              <p:nvPr/>
            </p:nvSpPr>
            <p:spPr bwMode="auto">
              <a:xfrm>
                <a:off x="2206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" name="Rectangle 28"/>
              <p:cNvSpPr>
                <a:spLocks noChangeArrowheads="1"/>
              </p:cNvSpPr>
              <p:nvPr/>
            </p:nvSpPr>
            <p:spPr bwMode="auto">
              <a:xfrm>
                <a:off x="2302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" name="Rectangle 29"/>
              <p:cNvSpPr>
                <a:spLocks noChangeArrowheads="1"/>
              </p:cNvSpPr>
              <p:nvPr/>
            </p:nvSpPr>
            <p:spPr bwMode="auto">
              <a:xfrm>
                <a:off x="2398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4" name="Rectangle 30"/>
              <p:cNvSpPr>
                <a:spLocks noChangeArrowheads="1"/>
              </p:cNvSpPr>
              <p:nvPr/>
            </p:nvSpPr>
            <p:spPr bwMode="auto">
              <a:xfrm>
                <a:off x="2494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5" name="Rectangle 31"/>
              <p:cNvSpPr>
                <a:spLocks noChangeArrowheads="1"/>
              </p:cNvSpPr>
              <p:nvPr/>
            </p:nvSpPr>
            <p:spPr bwMode="auto">
              <a:xfrm>
                <a:off x="2590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" name="Rectangle 32"/>
              <p:cNvSpPr>
                <a:spLocks noChangeArrowheads="1"/>
              </p:cNvSpPr>
              <p:nvPr/>
            </p:nvSpPr>
            <p:spPr bwMode="auto">
              <a:xfrm>
                <a:off x="2686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7" name="Rectangle 33"/>
              <p:cNvSpPr>
                <a:spLocks noChangeArrowheads="1"/>
              </p:cNvSpPr>
              <p:nvPr/>
            </p:nvSpPr>
            <p:spPr bwMode="auto">
              <a:xfrm>
                <a:off x="2782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" name="Rectangle 34"/>
              <p:cNvSpPr>
                <a:spLocks noChangeArrowheads="1"/>
              </p:cNvSpPr>
              <p:nvPr/>
            </p:nvSpPr>
            <p:spPr bwMode="auto">
              <a:xfrm>
                <a:off x="2878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" name="Rectangle 35"/>
              <p:cNvSpPr>
                <a:spLocks noChangeArrowheads="1"/>
              </p:cNvSpPr>
              <p:nvPr/>
            </p:nvSpPr>
            <p:spPr bwMode="auto">
              <a:xfrm>
                <a:off x="2974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0" name="Rectangle 36"/>
              <p:cNvSpPr>
                <a:spLocks noChangeArrowheads="1"/>
              </p:cNvSpPr>
              <p:nvPr/>
            </p:nvSpPr>
            <p:spPr bwMode="auto">
              <a:xfrm>
                <a:off x="3070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" name="Rectangle 37"/>
              <p:cNvSpPr>
                <a:spLocks noChangeArrowheads="1"/>
              </p:cNvSpPr>
              <p:nvPr/>
            </p:nvSpPr>
            <p:spPr bwMode="auto">
              <a:xfrm>
                <a:off x="3166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2" name="Rectangle 38"/>
              <p:cNvSpPr>
                <a:spLocks noChangeArrowheads="1"/>
              </p:cNvSpPr>
              <p:nvPr/>
            </p:nvSpPr>
            <p:spPr bwMode="auto">
              <a:xfrm>
                <a:off x="3262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3" name="Rectangle 39"/>
              <p:cNvSpPr>
                <a:spLocks noChangeArrowheads="1"/>
              </p:cNvSpPr>
              <p:nvPr/>
            </p:nvSpPr>
            <p:spPr bwMode="auto">
              <a:xfrm>
                <a:off x="3358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" name="Rectangle 40"/>
              <p:cNvSpPr>
                <a:spLocks noChangeArrowheads="1"/>
              </p:cNvSpPr>
              <p:nvPr/>
            </p:nvSpPr>
            <p:spPr bwMode="auto">
              <a:xfrm>
                <a:off x="3454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5" name="Rectangle 41"/>
              <p:cNvSpPr>
                <a:spLocks noChangeArrowheads="1"/>
              </p:cNvSpPr>
              <p:nvPr/>
            </p:nvSpPr>
            <p:spPr bwMode="auto">
              <a:xfrm>
                <a:off x="3550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" name="Rectangle 42"/>
              <p:cNvSpPr>
                <a:spLocks noChangeArrowheads="1"/>
              </p:cNvSpPr>
              <p:nvPr/>
            </p:nvSpPr>
            <p:spPr bwMode="auto">
              <a:xfrm>
                <a:off x="3646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7" name="Rectangle 43"/>
              <p:cNvSpPr>
                <a:spLocks noChangeArrowheads="1"/>
              </p:cNvSpPr>
              <p:nvPr/>
            </p:nvSpPr>
            <p:spPr bwMode="auto">
              <a:xfrm>
                <a:off x="3742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8" name="Rectangle 44"/>
              <p:cNvSpPr>
                <a:spLocks noChangeArrowheads="1"/>
              </p:cNvSpPr>
              <p:nvPr/>
            </p:nvSpPr>
            <p:spPr bwMode="auto">
              <a:xfrm>
                <a:off x="3838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9" name="Rectangle 45"/>
              <p:cNvSpPr>
                <a:spLocks noChangeArrowheads="1"/>
              </p:cNvSpPr>
              <p:nvPr/>
            </p:nvSpPr>
            <p:spPr bwMode="auto">
              <a:xfrm>
                <a:off x="3934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0" name="Rectangle 46"/>
              <p:cNvSpPr>
                <a:spLocks noChangeArrowheads="1"/>
              </p:cNvSpPr>
              <p:nvPr/>
            </p:nvSpPr>
            <p:spPr bwMode="auto">
              <a:xfrm>
                <a:off x="4030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" name="Rectangle 47"/>
              <p:cNvSpPr>
                <a:spLocks noChangeArrowheads="1"/>
              </p:cNvSpPr>
              <p:nvPr/>
            </p:nvSpPr>
            <p:spPr bwMode="auto">
              <a:xfrm>
                <a:off x="4126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2" name="Rectangle 48"/>
              <p:cNvSpPr>
                <a:spLocks noChangeArrowheads="1"/>
              </p:cNvSpPr>
              <p:nvPr/>
            </p:nvSpPr>
            <p:spPr bwMode="auto">
              <a:xfrm>
                <a:off x="4222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3" name="Rectangle 49"/>
              <p:cNvSpPr>
                <a:spLocks noChangeArrowheads="1"/>
              </p:cNvSpPr>
              <p:nvPr/>
            </p:nvSpPr>
            <p:spPr bwMode="auto">
              <a:xfrm>
                <a:off x="4318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" name="Rectangle 50"/>
              <p:cNvSpPr>
                <a:spLocks noChangeArrowheads="1"/>
              </p:cNvSpPr>
              <p:nvPr/>
            </p:nvSpPr>
            <p:spPr bwMode="auto">
              <a:xfrm>
                <a:off x="4414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5" name="Rectangle 51"/>
              <p:cNvSpPr>
                <a:spLocks noChangeArrowheads="1"/>
              </p:cNvSpPr>
              <p:nvPr/>
            </p:nvSpPr>
            <p:spPr bwMode="auto">
              <a:xfrm>
                <a:off x="4510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6" name="Rectangle 52"/>
              <p:cNvSpPr>
                <a:spLocks noChangeArrowheads="1"/>
              </p:cNvSpPr>
              <p:nvPr/>
            </p:nvSpPr>
            <p:spPr bwMode="auto">
              <a:xfrm>
                <a:off x="4606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7" name="Rectangle 53"/>
              <p:cNvSpPr>
                <a:spLocks noChangeArrowheads="1"/>
              </p:cNvSpPr>
              <p:nvPr/>
            </p:nvSpPr>
            <p:spPr bwMode="auto">
              <a:xfrm>
                <a:off x="4702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8" name="Rectangle 54"/>
              <p:cNvSpPr>
                <a:spLocks noChangeArrowheads="1"/>
              </p:cNvSpPr>
              <p:nvPr/>
            </p:nvSpPr>
            <p:spPr bwMode="auto">
              <a:xfrm>
                <a:off x="4798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9" name="Rectangle 55"/>
              <p:cNvSpPr>
                <a:spLocks noChangeArrowheads="1"/>
              </p:cNvSpPr>
              <p:nvPr/>
            </p:nvSpPr>
            <p:spPr bwMode="auto">
              <a:xfrm>
                <a:off x="4894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0" name="Rectangle 56"/>
              <p:cNvSpPr>
                <a:spLocks noChangeArrowheads="1"/>
              </p:cNvSpPr>
              <p:nvPr/>
            </p:nvSpPr>
            <p:spPr bwMode="auto">
              <a:xfrm>
                <a:off x="4990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1" name="Rectangle 57"/>
              <p:cNvSpPr>
                <a:spLocks noChangeArrowheads="1"/>
              </p:cNvSpPr>
              <p:nvPr/>
            </p:nvSpPr>
            <p:spPr bwMode="auto">
              <a:xfrm>
                <a:off x="5086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2" name="Rectangle 58"/>
              <p:cNvSpPr>
                <a:spLocks noChangeArrowheads="1"/>
              </p:cNvSpPr>
              <p:nvPr/>
            </p:nvSpPr>
            <p:spPr bwMode="auto">
              <a:xfrm>
                <a:off x="5182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3" name="Rectangle 59"/>
              <p:cNvSpPr>
                <a:spLocks noChangeArrowheads="1"/>
              </p:cNvSpPr>
              <p:nvPr/>
            </p:nvSpPr>
            <p:spPr bwMode="auto">
              <a:xfrm>
                <a:off x="5278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" name="Rectangle 60"/>
              <p:cNvSpPr>
                <a:spLocks noChangeArrowheads="1"/>
              </p:cNvSpPr>
              <p:nvPr/>
            </p:nvSpPr>
            <p:spPr bwMode="auto">
              <a:xfrm>
                <a:off x="5374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5" name="Rectangle 61"/>
              <p:cNvSpPr>
                <a:spLocks noChangeArrowheads="1"/>
              </p:cNvSpPr>
              <p:nvPr/>
            </p:nvSpPr>
            <p:spPr bwMode="auto">
              <a:xfrm>
                <a:off x="5470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6" name="Rectangle 62"/>
              <p:cNvSpPr>
                <a:spLocks noChangeArrowheads="1"/>
              </p:cNvSpPr>
              <p:nvPr/>
            </p:nvSpPr>
            <p:spPr bwMode="auto">
              <a:xfrm>
                <a:off x="5566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7" name="Rectangle 63"/>
              <p:cNvSpPr>
                <a:spLocks noChangeArrowheads="1"/>
              </p:cNvSpPr>
              <p:nvPr/>
            </p:nvSpPr>
            <p:spPr bwMode="auto">
              <a:xfrm>
                <a:off x="5662" y="6"/>
                <a:ext cx="48" cy="43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6" name="Rectangle 64"/>
            <p:cNvSpPr>
              <a:spLocks noChangeArrowheads="1"/>
            </p:cNvSpPr>
            <p:nvPr/>
          </p:nvSpPr>
          <p:spPr bwMode="auto">
            <a:xfrm>
              <a:off x="429" y="0"/>
              <a:ext cx="533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Rectangle 65"/>
            <p:cNvSpPr>
              <a:spLocks noChangeArrowheads="1"/>
            </p:cNvSpPr>
            <p:nvPr/>
          </p:nvSpPr>
          <p:spPr bwMode="auto">
            <a:xfrm>
              <a:off x="0" y="0"/>
              <a:ext cx="5760" cy="3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68" name="Rectangle 66"/>
          <p:cNvSpPr>
            <a:spLocks noChangeArrowheads="1"/>
          </p:cNvSpPr>
          <p:nvPr/>
        </p:nvSpPr>
        <p:spPr bwMode="auto">
          <a:xfrm>
            <a:off x="3505200" y="2590800"/>
            <a:ext cx="4892675" cy="76200"/>
          </a:xfrm>
          <a:prstGeom prst="rect">
            <a:avLst/>
          </a:prstGeom>
          <a:solidFill>
            <a:schemeClr val="hlink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>
              <a:latin typeface="Helvetica" pitchFamily="1" charset="0"/>
            </a:endParaRPr>
          </a:p>
        </p:txBody>
      </p:sp>
      <p:sp>
        <p:nvSpPr>
          <p:cNvPr id="30787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779463" y="1447800"/>
            <a:ext cx="7678737" cy="1081088"/>
          </a:xfrm>
        </p:spPr>
        <p:txBody>
          <a:bodyPr/>
          <a:lstStyle>
            <a:lvl1pPr algn="r">
              <a:defRPr sz="3200">
                <a:latin typeface="Lucida Handwriting" pitchFamily="66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88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971800" y="2860675"/>
            <a:ext cx="5486400" cy="3114675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73850" y="533400"/>
            <a:ext cx="2046288" cy="5562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988050" cy="5562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162925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09600" y="1371600"/>
            <a:ext cx="3978275" cy="47244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40275" y="1371600"/>
            <a:ext cx="3979863" cy="472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162925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371600"/>
            <a:ext cx="3978275" cy="472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40275" y="1371600"/>
            <a:ext cx="3979863" cy="228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40275" y="3810000"/>
            <a:ext cx="3979863" cy="228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162925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371600"/>
            <a:ext cx="3978275" cy="472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40275" y="1371600"/>
            <a:ext cx="3979863" cy="472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162925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609600" y="1371600"/>
            <a:ext cx="3978275" cy="47244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40275" y="1371600"/>
            <a:ext cx="3979863" cy="472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162925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3978275" cy="472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40275" y="1371600"/>
            <a:ext cx="3979863" cy="228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740275" y="3810000"/>
            <a:ext cx="3979863" cy="228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162925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371600"/>
            <a:ext cx="3978275" cy="472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740275" y="1371600"/>
            <a:ext cx="3979863" cy="47244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826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371600"/>
            <a:ext cx="3978275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40275" y="1371600"/>
            <a:ext cx="3979863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2"/>
          <p:cNvGrpSpPr>
            <a:grpSpLocks/>
          </p:cNvGrpSpPr>
          <p:nvPr/>
        </p:nvGrpSpPr>
        <p:grpSpPr bwMode="auto">
          <a:xfrm>
            <a:off x="0" y="0"/>
            <a:ext cx="9147175" cy="6867525"/>
            <a:chOff x="0" y="0"/>
            <a:chExt cx="5762" cy="4326"/>
          </a:xfrm>
        </p:grpSpPr>
        <p:sp>
          <p:nvSpPr>
            <p:cNvPr id="29699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0" name="Rectangle 4"/>
            <p:cNvSpPr>
              <a:spLocks noChangeArrowheads="1"/>
            </p:cNvSpPr>
            <p:nvPr/>
          </p:nvSpPr>
          <p:spPr bwMode="hidden">
            <a:xfrm>
              <a:off x="96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1" name="Rectangle 5"/>
            <p:cNvSpPr>
              <a:spLocks noChangeArrowheads="1"/>
            </p:cNvSpPr>
            <p:nvPr/>
          </p:nvSpPr>
          <p:spPr bwMode="hidden">
            <a:xfrm>
              <a:off x="192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2" name="Rectangle 6"/>
            <p:cNvSpPr>
              <a:spLocks noChangeArrowheads="1"/>
            </p:cNvSpPr>
            <p:nvPr/>
          </p:nvSpPr>
          <p:spPr bwMode="hidden">
            <a:xfrm>
              <a:off x="288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3" name="Rectangle 7"/>
            <p:cNvSpPr>
              <a:spLocks noChangeArrowheads="1"/>
            </p:cNvSpPr>
            <p:nvPr/>
          </p:nvSpPr>
          <p:spPr bwMode="hidden">
            <a:xfrm>
              <a:off x="384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4" name="Rectangle 8"/>
            <p:cNvSpPr>
              <a:spLocks noChangeArrowheads="1"/>
            </p:cNvSpPr>
            <p:nvPr/>
          </p:nvSpPr>
          <p:spPr bwMode="hidden">
            <a:xfrm>
              <a:off x="480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hidden">
            <a:xfrm>
              <a:off x="576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hidden">
            <a:xfrm>
              <a:off x="672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hidden">
            <a:xfrm>
              <a:off x="768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hidden">
            <a:xfrm>
              <a:off x="864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hidden">
            <a:xfrm>
              <a:off x="960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0" name="Rectangle 14"/>
            <p:cNvSpPr>
              <a:spLocks noChangeArrowheads="1"/>
            </p:cNvSpPr>
            <p:nvPr/>
          </p:nvSpPr>
          <p:spPr bwMode="hidden">
            <a:xfrm>
              <a:off x="1056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1" name="Rectangle 15"/>
            <p:cNvSpPr>
              <a:spLocks noChangeArrowheads="1"/>
            </p:cNvSpPr>
            <p:nvPr/>
          </p:nvSpPr>
          <p:spPr bwMode="hidden">
            <a:xfrm>
              <a:off x="1152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2" name="Rectangle 16"/>
            <p:cNvSpPr>
              <a:spLocks noChangeArrowheads="1"/>
            </p:cNvSpPr>
            <p:nvPr/>
          </p:nvSpPr>
          <p:spPr bwMode="hidden">
            <a:xfrm>
              <a:off x="1248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3" name="Rectangle 17"/>
            <p:cNvSpPr>
              <a:spLocks noChangeArrowheads="1"/>
            </p:cNvSpPr>
            <p:nvPr/>
          </p:nvSpPr>
          <p:spPr bwMode="hidden">
            <a:xfrm>
              <a:off x="1344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4" name="Rectangle 18"/>
            <p:cNvSpPr>
              <a:spLocks noChangeArrowheads="1"/>
            </p:cNvSpPr>
            <p:nvPr/>
          </p:nvSpPr>
          <p:spPr bwMode="hidden">
            <a:xfrm>
              <a:off x="1440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5" name="Rectangle 19"/>
            <p:cNvSpPr>
              <a:spLocks noChangeArrowheads="1"/>
            </p:cNvSpPr>
            <p:nvPr/>
          </p:nvSpPr>
          <p:spPr bwMode="hidden">
            <a:xfrm>
              <a:off x="1536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6" name="Rectangle 20"/>
            <p:cNvSpPr>
              <a:spLocks noChangeArrowheads="1"/>
            </p:cNvSpPr>
            <p:nvPr/>
          </p:nvSpPr>
          <p:spPr bwMode="hidden">
            <a:xfrm>
              <a:off x="1632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7" name="Rectangle 21"/>
            <p:cNvSpPr>
              <a:spLocks noChangeArrowheads="1"/>
            </p:cNvSpPr>
            <p:nvPr/>
          </p:nvSpPr>
          <p:spPr bwMode="hidden">
            <a:xfrm>
              <a:off x="1728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8" name="Rectangle 22"/>
            <p:cNvSpPr>
              <a:spLocks noChangeArrowheads="1"/>
            </p:cNvSpPr>
            <p:nvPr/>
          </p:nvSpPr>
          <p:spPr bwMode="hidden">
            <a:xfrm>
              <a:off x="1824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19" name="Rectangle 23"/>
            <p:cNvSpPr>
              <a:spLocks noChangeArrowheads="1"/>
            </p:cNvSpPr>
            <p:nvPr/>
          </p:nvSpPr>
          <p:spPr bwMode="hidden">
            <a:xfrm>
              <a:off x="1920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0" name="Rectangle 24"/>
            <p:cNvSpPr>
              <a:spLocks noChangeArrowheads="1"/>
            </p:cNvSpPr>
            <p:nvPr/>
          </p:nvSpPr>
          <p:spPr bwMode="hidden">
            <a:xfrm>
              <a:off x="2016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1" name="Rectangle 25"/>
            <p:cNvSpPr>
              <a:spLocks noChangeArrowheads="1"/>
            </p:cNvSpPr>
            <p:nvPr/>
          </p:nvSpPr>
          <p:spPr bwMode="hidden">
            <a:xfrm>
              <a:off x="2112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2" name="Rectangle 26"/>
            <p:cNvSpPr>
              <a:spLocks noChangeArrowheads="1"/>
            </p:cNvSpPr>
            <p:nvPr/>
          </p:nvSpPr>
          <p:spPr bwMode="hidden">
            <a:xfrm>
              <a:off x="2208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3" name="Rectangle 27"/>
            <p:cNvSpPr>
              <a:spLocks noChangeArrowheads="1"/>
            </p:cNvSpPr>
            <p:nvPr/>
          </p:nvSpPr>
          <p:spPr bwMode="hidden">
            <a:xfrm>
              <a:off x="2304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4" name="Rectangle 28"/>
            <p:cNvSpPr>
              <a:spLocks noChangeArrowheads="1"/>
            </p:cNvSpPr>
            <p:nvPr/>
          </p:nvSpPr>
          <p:spPr bwMode="hidden">
            <a:xfrm>
              <a:off x="2400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5" name="Rectangle 29"/>
            <p:cNvSpPr>
              <a:spLocks noChangeArrowheads="1"/>
            </p:cNvSpPr>
            <p:nvPr/>
          </p:nvSpPr>
          <p:spPr bwMode="hidden">
            <a:xfrm>
              <a:off x="2496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6" name="Rectangle 30"/>
            <p:cNvSpPr>
              <a:spLocks noChangeArrowheads="1"/>
            </p:cNvSpPr>
            <p:nvPr/>
          </p:nvSpPr>
          <p:spPr bwMode="hidden">
            <a:xfrm>
              <a:off x="2592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7" name="Rectangle 31"/>
            <p:cNvSpPr>
              <a:spLocks noChangeArrowheads="1"/>
            </p:cNvSpPr>
            <p:nvPr/>
          </p:nvSpPr>
          <p:spPr bwMode="hidden">
            <a:xfrm>
              <a:off x="2688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8" name="Rectangle 32"/>
            <p:cNvSpPr>
              <a:spLocks noChangeArrowheads="1"/>
            </p:cNvSpPr>
            <p:nvPr/>
          </p:nvSpPr>
          <p:spPr bwMode="hidden">
            <a:xfrm>
              <a:off x="2784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29" name="Rectangle 33"/>
            <p:cNvSpPr>
              <a:spLocks noChangeArrowheads="1"/>
            </p:cNvSpPr>
            <p:nvPr/>
          </p:nvSpPr>
          <p:spPr bwMode="hidden">
            <a:xfrm>
              <a:off x="2880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0" name="Rectangle 34"/>
            <p:cNvSpPr>
              <a:spLocks noChangeArrowheads="1"/>
            </p:cNvSpPr>
            <p:nvPr/>
          </p:nvSpPr>
          <p:spPr bwMode="hidden">
            <a:xfrm>
              <a:off x="2976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1" name="Rectangle 35"/>
            <p:cNvSpPr>
              <a:spLocks noChangeArrowheads="1"/>
            </p:cNvSpPr>
            <p:nvPr/>
          </p:nvSpPr>
          <p:spPr bwMode="hidden">
            <a:xfrm>
              <a:off x="3072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2" name="Rectangle 36"/>
            <p:cNvSpPr>
              <a:spLocks noChangeArrowheads="1"/>
            </p:cNvSpPr>
            <p:nvPr/>
          </p:nvSpPr>
          <p:spPr bwMode="hidden">
            <a:xfrm>
              <a:off x="3168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hidden">
            <a:xfrm>
              <a:off x="3264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hidden">
            <a:xfrm>
              <a:off x="3360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5" name="Rectangle 39"/>
            <p:cNvSpPr>
              <a:spLocks noChangeArrowheads="1"/>
            </p:cNvSpPr>
            <p:nvPr/>
          </p:nvSpPr>
          <p:spPr bwMode="hidden">
            <a:xfrm>
              <a:off x="3456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6" name="Rectangle 40"/>
            <p:cNvSpPr>
              <a:spLocks noChangeArrowheads="1"/>
            </p:cNvSpPr>
            <p:nvPr/>
          </p:nvSpPr>
          <p:spPr bwMode="hidden">
            <a:xfrm>
              <a:off x="3552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7" name="Rectangle 41"/>
            <p:cNvSpPr>
              <a:spLocks noChangeArrowheads="1"/>
            </p:cNvSpPr>
            <p:nvPr/>
          </p:nvSpPr>
          <p:spPr bwMode="hidden">
            <a:xfrm>
              <a:off x="3648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8" name="Rectangle 42"/>
            <p:cNvSpPr>
              <a:spLocks noChangeArrowheads="1"/>
            </p:cNvSpPr>
            <p:nvPr/>
          </p:nvSpPr>
          <p:spPr bwMode="hidden">
            <a:xfrm>
              <a:off x="3744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9" name="Rectangle 43"/>
            <p:cNvSpPr>
              <a:spLocks noChangeArrowheads="1"/>
            </p:cNvSpPr>
            <p:nvPr/>
          </p:nvSpPr>
          <p:spPr bwMode="hidden">
            <a:xfrm>
              <a:off x="3840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0" name="Rectangle 44"/>
            <p:cNvSpPr>
              <a:spLocks noChangeArrowheads="1"/>
            </p:cNvSpPr>
            <p:nvPr/>
          </p:nvSpPr>
          <p:spPr bwMode="hidden">
            <a:xfrm>
              <a:off x="3936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1" name="Rectangle 45"/>
            <p:cNvSpPr>
              <a:spLocks noChangeArrowheads="1"/>
            </p:cNvSpPr>
            <p:nvPr/>
          </p:nvSpPr>
          <p:spPr bwMode="hidden">
            <a:xfrm>
              <a:off x="4032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2" name="Rectangle 46"/>
            <p:cNvSpPr>
              <a:spLocks noChangeArrowheads="1"/>
            </p:cNvSpPr>
            <p:nvPr/>
          </p:nvSpPr>
          <p:spPr bwMode="hidden">
            <a:xfrm>
              <a:off x="4128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3" name="Rectangle 47"/>
            <p:cNvSpPr>
              <a:spLocks noChangeArrowheads="1"/>
            </p:cNvSpPr>
            <p:nvPr/>
          </p:nvSpPr>
          <p:spPr bwMode="hidden">
            <a:xfrm>
              <a:off x="4224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4" name="Rectangle 48"/>
            <p:cNvSpPr>
              <a:spLocks noChangeArrowheads="1"/>
            </p:cNvSpPr>
            <p:nvPr/>
          </p:nvSpPr>
          <p:spPr bwMode="hidden">
            <a:xfrm>
              <a:off x="4320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5" name="Rectangle 49"/>
            <p:cNvSpPr>
              <a:spLocks noChangeArrowheads="1"/>
            </p:cNvSpPr>
            <p:nvPr/>
          </p:nvSpPr>
          <p:spPr bwMode="hidden">
            <a:xfrm>
              <a:off x="4416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6" name="Rectangle 50"/>
            <p:cNvSpPr>
              <a:spLocks noChangeArrowheads="1"/>
            </p:cNvSpPr>
            <p:nvPr/>
          </p:nvSpPr>
          <p:spPr bwMode="hidden">
            <a:xfrm>
              <a:off x="4512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7" name="Rectangle 51"/>
            <p:cNvSpPr>
              <a:spLocks noChangeArrowheads="1"/>
            </p:cNvSpPr>
            <p:nvPr/>
          </p:nvSpPr>
          <p:spPr bwMode="hidden">
            <a:xfrm>
              <a:off x="4608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8" name="Rectangle 52"/>
            <p:cNvSpPr>
              <a:spLocks noChangeArrowheads="1"/>
            </p:cNvSpPr>
            <p:nvPr/>
          </p:nvSpPr>
          <p:spPr bwMode="hidden">
            <a:xfrm>
              <a:off x="4704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49" name="Rectangle 53"/>
            <p:cNvSpPr>
              <a:spLocks noChangeArrowheads="1"/>
            </p:cNvSpPr>
            <p:nvPr/>
          </p:nvSpPr>
          <p:spPr bwMode="hidden">
            <a:xfrm>
              <a:off x="4800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50" name="Rectangle 54"/>
            <p:cNvSpPr>
              <a:spLocks noChangeArrowheads="1"/>
            </p:cNvSpPr>
            <p:nvPr/>
          </p:nvSpPr>
          <p:spPr bwMode="hidden">
            <a:xfrm>
              <a:off x="4896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51" name="Rectangle 55"/>
            <p:cNvSpPr>
              <a:spLocks noChangeArrowheads="1"/>
            </p:cNvSpPr>
            <p:nvPr/>
          </p:nvSpPr>
          <p:spPr bwMode="hidden">
            <a:xfrm>
              <a:off x="4992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52" name="Rectangle 56"/>
            <p:cNvSpPr>
              <a:spLocks noChangeArrowheads="1"/>
            </p:cNvSpPr>
            <p:nvPr/>
          </p:nvSpPr>
          <p:spPr bwMode="hidden">
            <a:xfrm>
              <a:off x="5088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53" name="Rectangle 57"/>
            <p:cNvSpPr>
              <a:spLocks noChangeArrowheads="1"/>
            </p:cNvSpPr>
            <p:nvPr/>
          </p:nvSpPr>
          <p:spPr bwMode="hidden">
            <a:xfrm>
              <a:off x="5184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54" name="Rectangle 58"/>
            <p:cNvSpPr>
              <a:spLocks noChangeArrowheads="1"/>
            </p:cNvSpPr>
            <p:nvPr/>
          </p:nvSpPr>
          <p:spPr bwMode="hidden">
            <a:xfrm>
              <a:off x="5280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55" name="Rectangle 59"/>
            <p:cNvSpPr>
              <a:spLocks noChangeArrowheads="1"/>
            </p:cNvSpPr>
            <p:nvPr/>
          </p:nvSpPr>
          <p:spPr bwMode="hidden">
            <a:xfrm>
              <a:off x="5376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56" name="Rectangle 60"/>
            <p:cNvSpPr>
              <a:spLocks noChangeArrowheads="1"/>
            </p:cNvSpPr>
            <p:nvPr/>
          </p:nvSpPr>
          <p:spPr bwMode="hidden">
            <a:xfrm>
              <a:off x="5472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57" name="Rectangle 61"/>
            <p:cNvSpPr>
              <a:spLocks noChangeArrowheads="1"/>
            </p:cNvSpPr>
            <p:nvPr/>
          </p:nvSpPr>
          <p:spPr bwMode="hidden">
            <a:xfrm>
              <a:off x="5568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58" name="Rectangle 62"/>
            <p:cNvSpPr>
              <a:spLocks noChangeArrowheads="1"/>
            </p:cNvSpPr>
            <p:nvPr/>
          </p:nvSpPr>
          <p:spPr bwMode="hidden">
            <a:xfrm>
              <a:off x="5664" y="6"/>
              <a:ext cx="48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59" name="Rectangle 63"/>
            <p:cNvSpPr>
              <a:spLocks noChangeArrowheads="1"/>
            </p:cNvSpPr>
            <p:nvPr/>
          </p:nvSpPr>
          <p:spPr bwMode="hidden">
            <a:xfrm>
              <a:off x="431" y="0"/>
              <a:ext cx="5331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60" name="Rectangle 64"/>
            <p:cNvSpPr>
              <a:spLocks noChangeArrowheads="1"/>
            </p:cNvSpPr>
            <p:nvPr/>
          </p:nvSpPr>
          <p:spPr bwMode="blackGray">
            <a:xfrm>
              <a:off x="0" y="1081"/>
              <a:ext cx="4378" cy="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219" name="Rectangle 65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533400"/>
            <a:ext cx="816292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9220" name="Rectangle 6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371600"/>
            <a:ext cx="8110538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8" r:id="rId17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Lucida Calligraphy" pitchFamily="66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Lucida Calligraphy" pitchFamily="66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Lucida Calligraphy" pitchFamily="66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Lucida Calligraphy" pitchFamily="66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Lucida Calligraphy" pitchFamily="66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Lucida Calligraphy" pitchFamily="66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Lucida Calligraphy" pitchFamily="66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Lucida Calligraphy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5000"/>
        <a:buFont typeface="Wingdings" pitchFamily="2" charset="2"/>
        <a:buChar char="v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Font typeface="Times" pitchFamily="1" charset="0"/>
        <a:buChar char="•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Ø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Char char="•"/>
        <a:defRPr>
          <a:solidFill>
            <a:schemeClr val="tx1"/>
          </a:solidFill>
          <a:latin typeface="Helvetica" pitchFamily="1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>
          <a:solidFill>
            <a:schemeClr val="tx1"/>
          </a:solidFill>
          <a:latin typeface="Helvetica" pitchFamily="1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>
          <a:solidFill>
            <a:schemeClr val="tx1"/>
          </a:solidFill>
          <a:latin typeface="Helvetica" pitchFamily="1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>
          <a:solidFill>
            <a:schemeClr val="tx1"/>
          </a:solidFill>
          <a:latin typeface="Helvetica" pitchFamily="1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>
          <a:solidFill>
            <a:schemeClr val="tx1"/>
          </a:solidFill>
          <a:latin typeface="Helvetica" pitchFamily="1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5000"/>
        <a:buChar char="•"/>
        <a:defRPr>
          <a:solidFill>
            <a:schemeClr val="tx1"/>
          </a:solidFill>
          <a:latin typeface="Helvetica" pitchFamily="1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plA6pq9cO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Polio Virus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000" dirty="0"/>
              <a:t>Polio virus has no effect on about 75% of humans.</a:t>
            </a:r>
          </a:p>
          <a:p>
            <a:r>
              <a:rPr lang="en-US" sz="2000" dirty="0"/>
              <a:t>About 25% have a mild short-term illness. </a:t>
            </a:r>
          </a:p>
          <a:p>
            <a:r>
              <a:rPr lang="en-US" sz="2000" dirty="0"/>
              <a:t>About 1 / 150 have muscle weakening and paralysis.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sz="quarter" idx="2"/>
          </p:nvPr>
        </p:nvSpPr>
        <p:spPr>
          <a:xfrm>
            <a:off x="4740275" y="1371600"/>
            <a:ext cx="3979863" cy="4724400"/>
          </a:xfrm>
        </p:spPr>
        <p:txBody>
          <a:bodyPr/>
          <a:lstStyle/>
          <a:p>
            <a:r>
              <a:rPr lang="en-US" sz="2000" dirty="0"/>
              <a:t>Polio can spread from person to person through the air.</a:t>
            </a:r>
          </a:p>
          <a:p>
            <a:r>
              <a:rPr lang="en-US" sz="2000" dirty="0"/>
              <a:t>Polio was historically present, but poor sanitation lead to many less powerful forms of the virus. Young children would generally acquire a weak form and develop immunity.</a:t>
            </a:r>
          </a:p>
          <a:p>
            <a:r>
              <a:rPr lang="en-US" sz="2000" dirty="0"/>
              <a:t>As sanitation improved, </a:t>
            </a:r>
            <a:br>
              <a:rPr lang="en-US" sz="2000" dirty="0"/>
            </a:br>
            <a:r>
              <a:rPr lang="en-US" sz="2000" dirty="0"/>
              <a:t>polio virus became stronger.</a:t>
            </a:r>
          </a:p>
          <a:p>
            <a:r>
              <a:rPr lang="en-US" sz="2000" dirty="0"/>
              <a:t>Major outbreaks began around 1900.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892D331E-2A0F-7E42-8F27-0689531EB246}"/>
              </a:ext>
            </a:extLst>
          </p:cNvPr>
          <p:cNvPicPr>
            <a:picLocks noGrp="1" noChangeAspect="1"/>
          </p:cNvPicPr>
          <p:nvPr>
            <p:ph sz="quarter" idx="3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0"/>
            <a:ext cx="3501957" cy="2286000"/>
          </a:xfrm>
        </p:spPr>
      </p:pic>
    </p:spTree>
    <p:extLst>
      <p:ext uri="{BB962C8B-B14F-4D97-AF65-F5344CB8AC3E}">
        <p14:creationId xmlns:p14="http://schemas.microsoft.com/office/powerpoint/2010/main" val="2730303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1916 New York City Epidemic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371600"/>
            <a:ext cx="5943600" cy="4724400"/>
          </a:xfrm>
        </p:spPr>
        <p:txBody>
          <a:bodyPr/>
          <a:lstStyle/>
          <a:p>
            <a:r>
              <a:rPr lang="en-US" sz="2000" dirty="0"/>
              <a:t>Polio occurred primarily in summer months.</a:t>
            </a:r>
          </a:p>
          <a:p>
            <a:r>
              <a:rPr lang="en-US" sz="2000" dirty="0"/>
              <a:t>Approximately 9,000 people in NYC showed major symptoms, mostly children who had no prior exposure.</a:t>
            </a:r>
          </a:p>
          <a:p>
            <a:r>
              <a:rPr lang="en-US" sz="2000" dirty="0"/>
              <a:t>About 2,000 people died in NYC; across the nation, total deaths were about 6,000.</a:t>
            </a:r>
          </a:p>
          <a:p>
            <a:r>
              <a:rPr lang="en-US" sz="2000" dirty="0"/>
              <a:t>Quarantines were common, including inspection of all children entering Pennsylvania from New Jersey.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458043F7-EE01-BD4B-BE3C-ED6EF4F51776}"/>
              </a:ext>
            </a:extLst>
          </p:cNvPr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199" y="1371600"/>
            <a:ext cx="2143125" cy="3844018"/>
          </a:xfrm>
        </p:spPr>
      </p:pic>
    </p:spTree>
    <p:extLst>
      <p:ext uri="{BB962C8B-B14F-4D97-AF65-F5344CB8AC3E}">
        <p14:creationId xmlns:p14="http://schemas.microsoft.com/office/powerpoint/2010/main" val="3287344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1950s Situation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371600"/>
            <a:ext cx="7811384" cy="4724400"/>
          </a:xfrm>
        </p:spPr>
        <p:txBody>
          <a:bodyPr/>
          <a:lstStyle/>
          <a:p>
            <a:r>
              <a:rPr lang="en-US" sz="2000" dirty="0"/>
              <a:t>Polio continued to recur,</a:t>
            </a:r>
            <a:br>
              <a:rPr lang="en-US" sz="2000" dirty="0"/>
            </a:br>
            <a:r>
              <a:rPr lang="en-US" sz="2000" dirty="0"/>
              <a:t>almost every summer.</a:t>
            </a:r>
            <a:br>
              <a:rPr lang="en-US" sz="2000" dirty="0"/>
            </a:br>
            <a:endParaRPr lang="en-US" sz="2000" dirty="0"/>
          </a:p>
          <a:p>
            <a:r>
              <a:rPr lang="en-US" sz="2000" dirty="0"/>
              <a:t>March of Dimes founded in 1938.</a:t>
            </a:r>
          </a:p>
          <a:p>
            <a:r>
              <a:rPr lang="en-US" sz="2000" dirty="0"/>
              <a:t>Death rates were reduced, due to </a:t>
            </a:r>
            <a:br>
              <a:rPr lang="en-US" sz="2000" dirty="0"/>
            </a:br>
            <a:r>
              <a:rPr lang="en-US" sz="2000" dirty="0"/>
              <a:t>better treatment and assistive technology.</a:t>
            </a:r>
          </a:p>
          <a:p>
            <a:r>
              <a:rPr lang="en-US" sz="2000" dirty="0"/>
              <a:t>In early 1950s, polio caused about </a:t>
            </a:r>
            <a:br>
              <a:rPr lang="en-US" sz="2000" dirty="0"/>
            </a:br>
            <a:r>
              <a:rPr lang="en-US" sz="2000" dirty="0"/>
              <a:t>30,000 medical cases per year,</a:t>
            </a:r>
            <a:br>
              <a:rPr lang="en-US" sz="2000" dirty="0"/>
            </a:br>
            <a:r>
              <a:rPr lang="en-US" sz="2000" dirty="0"/>
              <a:t>with over 1,000 deaths. </a:t>
            </a:r>
            <a:br>
              <a:rPr lang="en-US" sz="2000" dirty="0"/>
            </a:br>
            <a:r>
              <a:rPr lang="en-US" sz="2000" dirty="0"/>
              <a:t>In 2018, this would be the second-most common cause of death for children ages 1 to 14, behind only accidents.</a:t>
            </a:r>
          </a:p>
          <a:p>
            <a:r>
              <a:rPr lang="en-US" sz="2000" dirty="0"/>
              <a:t>Video story: </a:t>
            </a:r>
            <a:r>
              <a:rPr lang="en-US" sz="2000" dirty="0">
                <a:hlinkClick r:id="rId3"/>
              </a:rPr>
              <a:t>https://www.youtube.com/watch?v=gplA6pq9cOs</a:t>
            </a:r>
            <a:endParaRPr lang="en-US" sz="20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F81CFA9-960C-504C-B46B-E45D87CA797C}"/>
              </a:ext>
            </a:extLst>
          </p:cNvPr>
          <p:cNvPicPr>
            <a:picLocks noGrp="1" noChangeAspect="1"/>
          </p:cNvPicPr>
          <p:nvPr>
            <p:ph sz="quarter" idx="3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8703" y="381000"/>
            <a:ext cx="2751944" cy="4038600"/>
          </a:xfr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26784DEA-CC68-BA44-9ED1-65E406AD6D3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6281" y="130088"/>
            <a:ext cx="1712421" cy="2232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222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Field Trials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000" dirty="0"/>
              <a:t>There had been two vaccine attempts in 1935, but both actually caused some polio, not prevented it.</a:t>
            </a:r>
          </a:p>
          <a:p>
            <a:r>
              <a:rPr lang="en-US" sz="2000" dirty="0"/>
              <a:t>In January 1953, Dr. Jonas Salk presented small-scale results about an injection of killed-virus vaccine.</a:t>
            </a:r>
          </a:p>
          <a:p>
            <a:r>
              <a:rPr lang="en-US" sz="2000" dirty="0"/>
              <a:t>The National Foundation for Infantile Paralysis began to plan for a larger study.</a:t>
            </a:r>
          </a:p>
        </p:txBody>
      </p:sp>
      <p:sp>
        <p:nvSpPr>
          <p:cNvPr id="105478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000" dirty="0"/>
              <a:t>School-age children had the highest case rate.</a:t>
            </a:r>
          </a:p>
          <a:p>
            <a:r>
              <a:rPr lang="en-US" sz="2000" dirty="0"/>
              <a:t>The foundation decided that the sample would consist of </a:t>
            </a:r>
            <a:br>
              <a:rPr lang="en-US" sz="2000" dirty="0"/>
            </a:br>
            <a:r>
              <a:rPr lang="en-US" sz="2000" dirty="0"/>
              <a:t>children in grades 1, 2, and 3 in 272 US counties with high rates of polio.</a:t>
            </a:r>
          </a:p>
          <a:p>
            <a:r>
              <a:rPr lang="en-US" sz="2000" dirty="0"/>
              <a:t>Through the winter of 1953-1954, advisory groups met to consider study design.</a:t>
            </a:r>
          </a:p>
        </p:txBody>
      </p:sp>
    </p:spTree>
    <p:extLst>
      <p:ext uri="{BB962C8B-B14F-4D97-AF65-F5344CB8AC3E}">
        <p14:creationId xmlns:p14="http://schemas.microsoft.com/office/powerpoint/2010/main" val="3470545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Observed Control 		Placebo Control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09600" y="1371600"/>
            <a:ext cx="3978275" cy="2286000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en-US" sz="2000" dirty="0"/>
              <a:t>All Grade 2 students (whose parents consented) would receive a vaccine injection.</a:t>
            </a:r>
          </a:p>
          <a:p>
            <a:r>
              <a:rPr lang="en-US" sz="2000" dirty="0"/>
              <a:t>Their polio rates would be compared against Grade 1 and Grade 3 students.</a:t>
            </a:r>
          </a:p>
        </p:txBody>
      </p:sp>
      <p:sp>
        <p:nvSpPr>
          <p:cNvPr id="105478" name="Rectangle 6"/>
          <p:cNvSpPr>
            <a:spLocks noGrp="1" noChangeArrowheads="1"/>
          </p:cNvSpPr>
          <p:nvPr>
            <p:ph sz="quarter" idx="2"/>
          </p:nvPr>
        </p:nvSpPr>
        <p:spPr>
          <a:ln w="12700">
            <a:solidFill>
              <a:schemeClr val="tx2"/>
            </a:solidFill>
          </a:ln>
        </p:spPr>
        <p:txBody>
          <a:bodyPr/>
          <a:lstStyle/>
          <a:p>
            <a:r>
              <a:rPr lang="en-US" sz="2000" dirty="0"/>
              <a:t>Every child in Grades 1, 2, 3 (whose parents consented) would receive an injection.</a:t>
            </a:r>
          </a:p>
          <a:p>
            <a:r>
              <a:rPr lang="en-US" sz="2000" dirty="0"/>
              <a:t>Half the injections would have vaccine; half the injections would have saline, a placebo injection.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53218E-19A2-A347-BA54-7BFB9994A21E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609601" y="3810000"/>
            <a:ext cx="8110538" cy="2514600"/>
          </a:xfrm>
        </p:spPr>
        <p:txBody>
          <a:bodyPr/>
          <a:lstStyle/>
          <a:p>
            <a:r>
              <a:rPr lang="en-US" sz="2000" dirty="0"/>
              <a:t>If you were at the advisory group meeting, in the roles given to your group, which approach would you support? </a:t>
            </a:r>
            <a:br>
              <a:rPr lang="en-US" sz="2000" dirty="0"/>
            </a:br>
            <a:r>
              <a:rPr lang="en-US" sz="2000" dirty="0"/>
              <a:t>Observed Control, Placebo Control, or something else?</a:t>
            </a:r>
          </a:p>
          <a:p>
            <a:r>
              <a:rPr lang="en-US" sz="2000" dirty="0"/>
              <a:t>You may consider test effectiveness, cost, potential side effects, safety, and any other factors you find relevant.</a:t>
            </a:r>
          </a:p>
        </p:txBody>
      </p:sp>
    </p:spTree>
    <p:extLst>
      <p:ext uri="{BB962C8B-B14F-4D97-AF65-F5344CB8AC3E}">
        <p14:creationId xmlns:p14="http://schemas.microsoft.com/office/powerpoint/2010/main" val="2980092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Group Roles and Decisions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Statisticians</a:t>
            </a:r>
          </a:p>
          <a:p>
            <a:r>
              <a:rPr lang="en-US" sz="2000" dirty="0"/>
              <a:t>Government of New York State</a:t>
            </a:r>
            <a:br>
              <a:rPr lang="en-US" sz="2000" dirty="0"/>
            </a:br>
            <a:r>
              <a:rPr lang="en-US" sz="2000" dirty="0"/>
              <a:t>High polio fear, strong public health office</a:t>
            </a:r>
          </a:p>
          <a:p>
            <a:r>
              <a:rPr lang="en-US" sz="2000" dirty="0"/>
              <a:t>Government of Indiana</a:t>
            </a:r>
            <a:br>
              <a:rPr lang="en-US" sz="2000" dirty="0"/>
            </a:br>
            <a:r>
              <a:rPr lang="en-US" sz="2000" dirty="0"/>
              <a:t>Lower polio fear, budgetary constraints </a:t>
            </a:r>
          </a:p>
          <a:p>
            <a:r>
              <a:rPr lang="en-US" sz="2000" dirty="0"/>
              <a:t>Parents of Grade 2 Students</a:t>
            </a:r>
          </a:p>
          <a:p>
            <a:r>
              <a:rPr lang="en-US" sz="2000" dirty="0"/>
              <a:t>Parents of Grade 3 Students</a:t>
            </a:r>
          </a:p>
          <a:p>
            <a:r>
              <a:rPr lang="en-US" sz="2000" dirty="0"/>
              <a:t>Ethicists</a:t>
            </a:r>
          </a:p>
        </p:txBody>
      </p:sp>
      <p:pic>
        <p:nvPicPr>
          <p:cNvPr id="4" name="Picture 8">
            <a:extLst>
              <a:ext uri="{FF2B5EF4-FFF2-40B4-BE49-F238E27FC236}">
                <a16:creationId xmlns:a16="http://schemas.microsoft.com/office/drawing/2014/main" id="{367B1B30-A149-724E-A629-93ACEA7EF7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7243" y="3895725"/>
            <a:ext cx="3838575" cy="2200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9253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Decisions Made and Non-Response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Observed control was used in 34 states, with about 225,000 vaccines and 725,000 controls.</a:t>
            </a:r>
          </a:p>
          <a:p>
            <a:r>
              <a:rPr lang="en-US" dirty="0"/>
              <a:t>Placebo control was used in 11 states, with about 200,000 vaccines and 200,000 controls.</a:t>
            </a:r>
          </a:p>
          <a:p>
            <a:r>
              <a:rPr lang="en-US" dirty="0"/>
              <a:t>There were many concerns about vaccine safety.</a:t>
            </a:r>
          </a:p>
          <a:p>
            <a:pPr lvl="1"/>
            <a:r>
              <a:rPr lang="en-US" dirty="0"/>
              <a:t>Approximately 40% of eligible children did not participate in the placebo trial.</a:t>
            </a:r>
          </a:p>
          <a:p>
            <a:pPr lvl="1"/>
            <a:r>
              <a:rPr lang="en-US" dirty="0"/>
              <a:t>Approximately 30% of eligible Grade 2 children did not participate in the observed control trial.</a:t>
            </a:r>
          </a:p>
          <a:p>
            <a:pPr lvl="1"/>
            <a:r>
              <a:rPr lang="en-US" dirty="0"/>
              <a:t>Wealthier families participated more often, likely because polio affected wealthier families more often.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841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7648FD-9D10-614F-8D70-B15722B34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Results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E8B422-0F83-DD45-B162-52C33C6A6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From observed controls </a:t>
            </a:r>
            <a:br>
              <a:rPr lang="en-US" dirty="0"/>
            </a:br>
            <a:r>
              <a:rPr lang="en-US" dirty="0"/>
              <a:t>55 vaccinated cases 	[</a:t>
            </a:r>
            <a:r>
              <a:rPr lang="en-US" dirty="0">
                <a:solidFill>
                  <a:schemeClr val="tx2"/>
                </a:solidFill>
              </a:rPr>
              <a:t>25</a:t>
            </a:r>
            <a:r>
              <a:rPr lang="en-US" dirty="0"/>
              <a:t> per 100,000 children]</a:t>
            </a:r>
            <a:br>
              <a:rPr lang="en-US" dirty="0"/>
            </a:br>
            <a:r>
              <a:rPr lang="en-US" dirty="0"/>
              <a:t>53 declined cases	[</a:t>
            </a:r>
            <a:r>
              <a:rPr lang="en-US" dirty="0">
                <a:solidFill>
                  <a:schemeClr val="tx2"/>
                </a:solidFill>
              </a:rPr>
              <a:t>43 </a:t>
            </a:r>
            <a:r>
              <a:rPr lang="en-US" dirty="0"/>
              <a:t>per 100,000 children]</a:t>
            </a:r>
            <a:br>
              <a:rPr lang="en-US" dirty="0"/>
            </a:br>
            <a:r>
              <a:rPr lang="en-US" dirty="0"/>
              <a:t>391 control cases		[</a:t>
            </a:r>
            <a:r>
              <a:rPr lang="en-US" dirty="0">
                <a:solidFill>
                  <a:schemeClr val="tx2"/>
                </a:solidFill>
              </a:rPr>
              <a:t>54</a:t>
            </a:r>
            <a:r>
              <a:rPr lang="en-US" dirty="0"/>
              <a:t> per 100,000 children]</a:t>
            </a:r>
          </a:p>
          <a:p>
            <a:endParaRPr lang="en-US" dirty="0"/>
          </a:p>
          <a:p>
            <a:r>
              <a:rPr lang="en-US" dirty="0"/>
              <a:t>From placebo controls</a:t>
            </a:r>
            <a:br>
              <a:rPr lang="en-US" dirty="0"/>
            </a:br>
            <a:r>
              <a:rPr lang="en-US" dirty="0"/>
              <a:t> 56 vaccinated cases	[</a:t>
            </a:r>
            <a:r>
              <a:rPr lang="en-US" dirty="0">
                <a:solidFill>
                  <a:schemeClr val="tx2"/>
                </a:solidFill>
              </a:rPr>
              <a:t>28</a:t>
            </a:r>
            <a:r>
              <a:rPr lang="en-US" dirty="0"/>
              <a:t> per 100,000 children]</a:t>
            </a:r>
            <a:br>
              <a:rPr lang="en-US" dirty="0"/>
            </a:br>
            <a:r>
              <a:rPr lang="en-US" dirty="0"/>
              <a:t>138 placebo cases	[</a:t>
            </a:r>
            <a:r>
              <a:rPr lang="en-US" dirty="0">
                <a:solidFill>
                  <a:schemeClr val="tx2"/>
                </a:solidFill>
              </a:rPr>
              <a:t>69</a:t>
            </a:r>
            <a:r>
              <a:rPr lang="en-US" dirty="0"/>
              <a:t> per 100,000 children]</a:t>
            </a:r>
            <a:br>
              <a:rPr lang="en-US" dirty="0"/>
            </a:br>
            <a:r>
              <a:rPr lang="en-US" dirty="0"/>
              <a:t>153 declined cases	[</a:t>
            </a:r>
            <a:r>
              <a:rPr lang="en-US" dirty="0">
                <a:solidFill>
                  <a:schemeClr val="tx2"/>
                </a:solidFill>
              </a:rPr>
              <a:t>46</a:t>
            </a:r>
            <a:r>
              <a:rPr lang="en-US" dirty="0"/>
              <a:t> per 100,000 children]</a:t>
            </a:r>
          </a:p>
          <a:p>
            <a:endParaRPr lang="en-US" dirty="0"/>
          </a:p>
          <a:p>
            <a:r>
              <a:rPr lang="en-US" dirty="0"/>
              <a:t>Vaccination reduced the incidence rate.</a:t>
            </a:r>
            <a:br>
              <a:rPr lang="en-US" dirty="0"/>
            </a:br>
            <a:r>
              <a:rPr lang="en-US" dirty="0"/>
              <a:t>“The vaccine works. It is safe, effective, and potent.”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88038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Success!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371600"/>
            <a:ext cx="5867400" cy="4953000"/>
          </a:xfrm>
        </p:spPr>
        <p:txBody>
          <a:bodyPr/>
          <a:lstStyle/>
          <a:p>
            <a:r>
              <a:rPr lang="en-US" sz="2000" dirty="0"/>
              <a:t>The press conference on results, </a:t>
            </a:r>
            <a:br>
              <a:rPr lang="en-US" sz="2000" dirty="0"/>
            </a:br>
            <a:r>
              <a:rPr lang="en-US" sz="2000" dirty="0"/>
              <a:t>12 April 1955, was nationally televised.</a:t>
            </a:r>
          </a:p>
          <a:p>
            <a:r>
              <a:rPr lang="en-US" sz="2000" dirty="0"/>
              <a:t>A later oral vaccine made worldwide</a:t>
            </a:r>
            <a:br>
              <a:rPr lang="en-US" sz="2000" dirty="0"/>
            </a:br>
            <a:r>
              <a:rPr lang="en-US" sz="2000" dirty="0"/>
              <a:t>vaccination much easier and safer.</a:t>
            </a:r>
          </a:p>
          <a:p>
            <a:r>
              <a:rPr lang="en-US" sz="2000" dirty="0"/>
              <a:t>Vaccination against polio is still part</a:t>
            </a:r>
            <a:br>
              <a:rPr lang="en-US" sz="2000" dirty="0"/>
            </a:br>
            <a:r>
              <a:rPr lang="en-US" sz="2000" dirty="0"/>
              <a:t>of the recommended schedule.</a:t>
            </a:r>
          </a:p>
          <a:p>
            <a:r>
              <a:rPr lang="en-US" sz="2000" dirty="0"/>
              <a:t>The last case of polio in the USA</a:t>
            </a:r>
            <a:br>
              <a:rPr lang="en-US" sz="2000" dirty="0"/>
            </a:br>
            <a:r>
              <a:rPr lang="en-US" sz="2000" dirty="0"/>
              <a:t>occurred in 1979.</a:t>
            </a:r>
          </a:p>
          <a:p>
            <a:r>
              <a:rPr lang="en-US" sz="2000" dirty="0"/>
              <a:t>In civil wars (Afghanistan, El Salvador, Sudan) truces have been called to allow vaccination.</a:t>
            </a:r>
          </a:p>
          <a:p>
            <a:r>
              <a:rPr lang="en-US" sz="2000" dirty="0"/>
              <a:t>In 2018, there were only 133 reported cases of polio paralysis, worldwide.</a:t>
            </a:r>
          </a:p>
        </p:txBody>
      </p:sp>
      <p:pic>
        <p:nvPicPr>
          <p:cNvPr id="25604" name="Picture 4"/>
          <p:cNvPicPr>
            <a:picLocks noGrp="1" noChangeAspect="1" noChangeArrowheads="1"/>
          </p:cNvPicPr>
          <p:nvPr>
            <p:ph type="clipArt"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943600" y="533400"/>
            <a:ext cx="2972047" cy="3097760"/>
          </a:xfrm>
        </p:spPr>
      </p:pic>
    </p:spTree>
    <p:extLst>
      <p:ext uri="{BB962C8B-B14F-4D97-AF65-F5344CB8AC3E}">
        <p14:creationId xmlns:p14="http://schemas.microsoft.com/office/powerpoint/2010/main" val="2700710858"/>
      </p:ext>
    </p:extLst>
  </p:cSld>
  <p:clrMapOvr>
    <a:masterClrMapping/>
  </p:clrMapOvr>
</p:sld>
</file>

<file path=ppt/theme/theme1.xml><?xml version="1.0" encoding="utf-8"?>
<a:theme xmlns:a="http://schemas.openxmlformats.org/drawingml/2006/main" name="summer04">
  <a:themeElements>
    <a:clrScheme name="summer04 5">
      <a:dk1>
        <a:srgbClr val="000000"/>
      </a:dk1>
      <a:lt1>
        <a:srgbClr val="FFFFFF"/>
      </a:lt1>
      <a:dk2>
        <a:srgbClr val="921D97"/>
      </a:dk2>
      <a:lt2>
        <a:srgbClr val="BBBBBB"/>
      </a:lt2>
      <a:accent1>
        <a:srgbClr val="FFFFFF"/>
      </a:accent1>
      <a:accent2>
        <a:srgbClr val="DDDDDD"/>
      </a:accent2>
      <a:accent3>
        <a:srgbClr val="FFFFFF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summer04">
      <a:majorFont>
        <a:latin typeface="Lucida Calligraphy"/>
        <a:ea typeface=""/>
        <a:cs typeface=""/>
      </a:majorFont>
      <a:minorFont>
        <a:latin typeface="Century School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" charset="0"/>
          </a:defRPr>
        </a:defPPr>
      </a:lstStyle>
    </a:lnDef>
  </a:objectDefaults>
  <a:extraClrSchemeLst>
    <a:extraClrScheme>
      <a:clrScheme name="summer04 1">
        <a:dk1>
          <a:srgbClr val="356677"/>
        </a:dk1>
        <a:lt1>
          <a:srgbClr val="FFFFFF"/>
        </a:lt1>
        <a:dk2>
          <a:srgbClr val="3E798E"/>
        </a:dk2>
        <a:lt2>
          <a:srgbClr val="FFFFCC"/>
        </a:lt2>
        <a:accent1>
          <a:srgbClr val="7FA0B1"/>
        </a:accent1>
        <a:accent2>
          <a:srgbClr val="3A7184"/>
        </a:accent2>
        <a:accent3>
          <a:srgbClr val="AFBEC6"/>
        </a:accent3>
        <a:accent4>
          <a:srgbClr val="DADADA"/>
        </a:accent4>
        <a:accent5>
          <a:srgbClr val="C0CDD5"/>
        </a:accent5>
        <a:accent6>
          <a:srgbClr val="346677"/>
        </a:accent6>
        <a:hlink>
          <a:srgbClr val="FFBF0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mmer04 2">
        <a:dk1>
          <a:srgbClr val="000000"/>
        </a:dk1>
        <a:lt1>
          <a:srgbClr val="EAEAEA"/>
        </a:lt1>
        <a:dk2>
          <a:srgbClr val="003366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mer04 3">
        <a:dk1>
          <a:srgbClr val="000000"/>
        </a:dk1>
        <a:lt1>
          <a:srgbClr val="EAEAEA"/>
        </a:lt1>
        <a:dk2>
          <a:srgbClr val="000000"/>
        </a:dk2>
        <a:lt2>
          <a:srgbClr val="EAEAEA"/>
        </a:lt2>
        <a:accent1>
          <a:srgbClr val="FFFFFF"/>
        </a:accent1>
        <a:accent2>
          <a:srgbClr val="DDDDDD"/>
        </a:accent2>
        <a:accent3>
          <a:srgbClr val="F3F3F3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777777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mer04 4">
        <a:dk1>
          <a:srgbClr val="492417"/>
        </a:dk1>
        <a:lt1>
          <a:srgbClr val="D4D5C3"/>
        </a:lt1>
        <a:dk2>
          <a:srgbClr val="6E4900"/>
        </a:dk2>
        <a:lt2>
          <a:srgbClr val="B9BA9C"/>
        </a:lt2>
        <a:accent1>
          <a:srgbClr val="DBD8CF"/>
        </a:accent1>
        <a:accent2>
          <a:srgbClr val="C7C8B0"/>
        </a:accent2>
        <a:accent3>
          <a:srgbClr val="E6E7DE"/>
        </a:accent3>
        <a:accent4>
          <a:srgbClr val="3D1D12"/>
        </a:accent4>
        <a:accent5>
          <a:srgbClr val="EAE9E4"/>
        </a:accent5>
        <a:accent6>
          <a:srgbClr val="B4B59F"/>
        </a:accent6>
        <a:hlink>
          <a:srgbClr val="CC99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mmer04 5">
        <a:dk1>
          <a:srgbClr val="000000"/>
        </a:dk1>
        <a:lt1>
          <a:srgbClr val="FFFFFF"/>
        </a:lt1>
        <a:dk2>
          <a:srgbClr val="921D97"/>
        </a:dk2>
        <a:lt2>
          <a:srgbClr val="BBBBBB"/>
        </a:lt2>
        <a:accent1>
          <a:srgbClr val="FFFFFF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C8C8C8"/>
        </a:accent6>
        <a:hlink>
          <a:srgbClr val="336699"/>
        </a:hlink>
        <a:folHlink>
          <a:srgbClr val="9A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3941</TotalTime>
  <Words>430</Words>
  <Application>Microsoft Macintosh PowerPoint</Application>
  <PresentationFormat>On-screen Show (4:3)</PresentationFormat>
  <Paragraphs>68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Century Schoolbook</vt:lpstr>
      <vt:lpstr>Comic Sans MS</vt:lpstr>
      <vt:lpstr>Helvetica</vt:lpstr>
      <vt:lpstr>Lucida Calligraphy</vt:lpstr>
      <vt:lpstr>Lucida Handwriting</vt:lpstr>
      <vt:lpstr>Times</vt:lpstr>
      <vt:lpstr>Wingdings</vt:lpstr>
      <vt:lpstr>summer04</vt:lpstr>
      <vt:lpstr>Polio Virus</vt:lpstr>
      <vt:lpstr>The 1916 New York City Epidemic</vt:lpstr>
      <vt:lpstr>The 1950s Situation</vt:lpstr>
      <vt:lpstr>Field Trials</vt:lpstr>
      <vt:lpstr>Observed Control   Placebo Control</vt:lpstr>
      <vt:lpstr>Group Roles and Decisions</vt:lpstr>
      <vt:lpstr>Decisions Made and Non-Response</vt:lpstr>
      <vt:lpstr>Results</vt:lpstr>
      <vt:lpstr>Success!</vt:lpstr>
    </vt:vector>
  </TitlesOfParts>
  <Company>University of Chicago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Exploratory Data Analysis</dc:title>
  <cp:lastModifiedBy>Microsoft Office User</cp:lastModifiedBy>
  <cp:revision>155</cp:revision>
  <dcterms:modified xsi:type="dcterms:W3CDTF">2019-08-07T04:11:40Z</dcterms:modified>
</cp:coreProperties>
</file>