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handoutMasterIdLst>
    <p:handoutMasterId r:id="rId52"/>
  </p:handoutMasterIdLst>
  <p:sldIdLst>
    <p:sldId id="256" r:id="rId3"/>
    <p:sldId id="303" r:id="rId4"/>
    <p:sldId id="304" r:id="rId5"/>
    <p:sldId id="305" r:id="rId6"/>
    <p:sldId id="258" r:id="rId7"/>
    <p:sldId id="259" r:id="rId8"/>
    <p:sldId id="260" r:id="rId9"/>
    <p:sldId id="263" r:id="rId10"/>
    <p:sldId id="301" r:id="rId11"/>
    <p:sldId id="302" r:id="rId12"/>
    <p:sldId id="262" r:id="rId13"/>
    <p:sldId id="265" r:id="rId14"/>
    <p:sldId id="266" r:id="rId15"/>
    <p:sldId id="280" r:id="rId16"/>
    <p:sldId id="268" r:id="rId17"/>
    <p:sldId id="270" r:id="rId18"/>
    <p:sldId id="281" r:id="rId19"/>
    <p:sldId id="271" r:id="rId20"/>
    <p:sldId id="273" r:id="rId21"/>
    <p:sldId id="279" r:id="rId22"/>
    <p:sldId id="284" r:id="rId23"/>
    <p:sldId id="285" r:id="rId24"/>
    <p:sldId id="286" r:id="rId25"/>
    <p:sldId id="274" r:id="rId26"/>
    <p:sldId id="275" r:id="rId27"/>
    <p:sldId id="276" r:id="rId28"/>
    <p:sldId id="277" r:id="rId29"/>
    <p:sldId id="278" r:id="rId30"/>
    <p:sldId id="282" r:id="rId31"/>
    <p:sldId id="283" r:id="rId32"/>
    <p:sldId id="287" r:id="rId33"/>
    <p:sldId id="310" r:id="rId34"/>
    <p:sldId id="288" r:id="rId35"/>
    <p:sldId id="289" r:id="rId36"/>
    <p:sldId id="290" r:id="rId37"/>
    <p:sldId id="292" r:id="rId38"/>
    <p:sldId id="293" r:id="rId39"/>
    <p:sldId id="294" r:id="rId40"/>
    <p:sldId id="291" r:id="rId41"/>
    <p:sldId id="295" r:id="rId42"/>
    <p:sldId id="296" r:id="rId43"/>
    <p:sldId id="297" r:id="rId44"/>
    <p:sldId id="298" r:id="rId45"/>
    <p:sldId id="299" r:id="rId46"/>
    <p:sldId id="300" r:id="rId47"/>
    <p:sldId id="312" r:id="rId48"/>
    <p:sldId id="307" r:id="rId49"/>
    <p:sldId id="308" r:id="rId5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88" autoAdjust="0"/>
    <p:restoredTop sz="94660"/>
  </p:normalViewPr>
  <p:slideViewPr>
    <p:cSldViewPr snapToGrid="0">
      <p:cViewPr varScale="1">
        <p:scale>
          <a:sx n="97" d="100"/>
          <a:sy n="97" d="100"/>
        </p:scale>
        <p:origin x="472" y="184"/>
      </p:cViewPr>
      <p:guideLst>
        <p:guide orient="horz" pos="2160"/>
        <p:guide pos="3840"/>
      </p:guideLst>
    </p:cSldViewPr>
  </p:slideViewPr>
  <p:notesTextViewPr>
    <p:cViewPr>
      <p:scale>
        <a:sx n="3" d="2"/>
        <a:sy n="3" d="2"/>
      </p:scale>
      <p:origin x="0" y="0"/>
    </p:cViewPr>
  </p:notesTextViewPr>
  <p:sorterViewPr>
    <p:cViewPr>
      <p:scale>
        <a:sx n="100" d="100"/>
        <a:sy n="100" d="100"/>
      </p:scale>
      <p:origin x="0" y="-83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a:t>Exp_and_Var_Dice</a:t>
            </a: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0F70FC1-39A3-4235-8133-117A14929D7D}" type="datetime1">
              <a:rPr lang="en-AU" smtClean="0"/>
              <a:t>16/7/19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2B4221E-7EC8-E342-9EA6-6FC5EF0E3A46}" type="slidenum">
              <a:rPr lang="en-US" smtClean="0"/>
              <a:t>‹#›</a:t>
            </a:fld>
            <a:endParaRPr lang="en-US"/>
          </a:p>
        </p:txBody>
      </p:sp>
    </p:spTree>
    <p:extLst>
      <p:ext uri="{BB962C8B-B14F-4D97-AF65-F5344CB8AC3E}">
        <p14:creationId xmlns:p14="http://schemas.microsoft.com/office/powerpoint/2010/main" val="364530799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AU"/>
              <a:t>Exp_and_Var_Dice</a:t>
            </a: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4E13F-AA33-4316-8909-71058CB54E12}" type="datetime1">
              <a:rPr lang="en-AU" smtClean="0"/>
              <a:t>16/7/19</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CC42277-C445-4349-81F0-C9203C1F406B}" type="slidenum">
              <a:rPr lang="en-AU" smtClean="0"/>
              <a:t>‹#›</a:t>
            </a:fld>
            <a:endParaRPr lang="en-AU"/>
          </a:p>
        </p:txBody>
      </p:sp>
    </p:spTree>
    <p:extLst>
      <p:ext uri="{BB962C8B-B14F-4D97-AF65-F5344CB8AC3E}">
        <p14:creationId xmlns:p14="http://schemas.microsoft.com/office/powerpoint/2010/main" val="743528678"/>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7665034-8DD7-472E-B05B-8CE2EA5AA39A}" type="datetime1">
              <a:rPr lang="en-AU" smtClean="0"/>
              <a:t>16/7/19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202258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CD75FE4-F9C5-41E4-A687-64F546DA6CD5}" type="datetime1">
              <a:rPr lang="en-AU" smtClean="0"/>
              <a:t>16/7/19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414333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FA6417B-95B7-4C2C-8B1D-8590E219251E}" type="datetime1">
              <a:rPr lang="en-AU" smtClean="0"/>
              <a:t>16/7/19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11186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4360CB1-EF55-4C93-93AD-378162E62B24}" type="datetime1">
              <a:rPr lang="en-AU" smtClean="0"/>
              <a:t>16/7/19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3641771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53E6F35-AA3C-474D-98FC-165B350BC8A5}" type="datetime1">
              <a:rPr lang="en-AU" smtClean="0"/>
              <a:t>16/7/19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2084487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78F897-3A1B-4FE1-9399-0C96E8478A67}" type="datetime1">
              <a:rPr lang="en-AU" smtClean="0"/>
              <a:t>16/7/19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3170485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5F129E-E05C-4CBE-A2DF-D67EB9202C95}" type="datetime1">
              <a:rPr lang="en-AU" smtClean="0"/>
              <a:t>16/7/19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995599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C0DD8EF-83A8-42AB-B412-E49AD3E191EC}" type="datetime1">
              <a:rPr lang="en-AU" smtClean="0"/>
              <a:t>16/7/19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3869428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7739AF6B-8F11-4118-B68E-97BF66D0216D}" type="datetime1">
              <a:rPr lang="en-AU" smtClean="0"/>
              <a:t>16/7/19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614054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ADE4E-6CDD-4A4E-BC6B-39F4A7F3B237}" type="datetime1">
              <a:rPr lang="en-AU" smtClean="0"/>
              <a:t>16/7/19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1336008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DFFE15-3F40-4994-A8CC-92C213F24D0D}" type="datetime1">
              <a:rPr lang="en-AU" smtClean="0"/>
              <a:t>16/7/19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28418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2B25DC3-0692-4019-987C-1A0908449590}" type="datetime1">
              <a:rPr lang="en-AU" smtClean="0"/>
              <a:t>16/7/19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59023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CA26-4404-4946-A7CF-C146FD0F1866}" type="datetime1">
              <a:rPr lang="en-AU" smtClean="0"/>
              <a:t>16/7/19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2568168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815E0E7-E0EB-46BC-A984-60688BD7F766}" type="datetime1">
              <a:rPr lang="en-AU" smtClean="0"/>
              <a:t>16/7/19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247099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636F991-2838-4C6F-8DFC-BBCDCE50A44F}" type="datetime1">
              <a:rPr lang="en-AU" smtClean="0"/>
              <a:t>16/7/19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130594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942B63-608C-4A2A-B918-125EE943D0B2}" type="datetime1">
              <a:rPr lang="en-AU" smtClean="0"/>
              <a:t>16/7/19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1618187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724902BD-4F90-4F74-A825-02ABEBF0868D}" type="datetime1">
              <a:rPr lang="en-AU" smtClean="0"/>
              <a:t>16/7/19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121583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6F6EC67-F238-48EA-9486-97CD0F6435CF}" type="datetime1">
              <a:rPr lang="en-AU" smtClean="0"/>
              <a:t>16/7/19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226390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304D7A2-ADA7-4932-A76D-FADA243FA2D9}" type="datetime1">
              <a:rPr lang="en-AU" smtClean="0"/>
              <a:t>16/7/19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404499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F71B6-A1E1-46BA-BD99-9EA942DD9E61}" type="datetime1">
              <a:rPr lang="en-AU" smtClean="0"/>
              <a:t>16/7/19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357872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719F15-F0E5-4116-A8EB-36718B5FBA30}" type="datetime1">
              <a:rPr lang="en-AU" smtClean="0"/>
              <a:t>16/7/19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685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AF2B00-46FA-403A-B3C7-2C20CC6C88B9}" type="datetime1">
              <a:rPr lang="en-AU" smtClean="0"/>
              <a:t>16/7/19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DC6BC0-6E12-40A7-A37A-F474C3CE4536}" type="slidenum">
              <a:rPr lang="en-AU" smtClean="0"/>
              <a:t>‹#›</a:t>
            </a:fld>
            <a:endParaRPr lang="en-AU"/>
          </a:p>
        </p:txBody>
      </p:sp>
    </p:spTree>
    <p:extLst>
      <p:ext uri="{BB962C8B-B14F-4D97-AF65-F5344CB8AC3E}">
        <p14:creationId xmlns:p14="http://schemas.microsoft.com/office/powerpoint/2010/main" val="415941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504CE-7B3B-4A4E-B335-76E287A4B095}" type="datetime1">
              <a:rPr lang="en-AU" smtClean="0"/>
              <a:t>16/7/19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C6BC0-6E12-40A7-A37A-F474C3CE4536}" type="slidenum">
              <a:rPr lang="en-AU" smtClean="0"/>
              <a:t>‹#›</a:t>
            </a:fld>
            <a:endParaRPr lang="en-AU"/>
          </a:p>
        </p:txBody>
      </p:sp>
    </p:spTree>
    <p:extLst>
      <p:ext uri="{BB962C8B-B14F-4D97-AF65-F5344CB8AC3E}">
        <p14:creationId xmlns:p14="http://schemas.microsoft.com/office/powerpoint/2010/main" val="2233327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2E83D-8D37-40D5-AA0F-E8D7C947DA2E}" type="datetime1">
              <a:rPr lang="en-AU" smtClean="0"/>
              <a:t>16/7/19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C6BC0-6E12-40A7-A37A-F474C3CE4536}" type="slidenum">
              <a:rPr lang="en-AU" smtClean="0"/>
              <a:t>‹#›</a:t>
            </a:fld>
            <a:endParaRPr lang="en-AU"/>
          </a:p>
        </p:txBody>
      </p:sp>
    </p:spTree>
    <p:extLst>
      <p:ext uri="{BB962C8B-B14F-4D97-AF65-F5344CB8AC3E}">
        <p14:creationId xmlns:p14="http://schemas.microsoft.com/office/powerpoint/2010/main" val="3033861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0.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4.emf"/><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55.emf"/></Relationships>
</file>

<file path=ppt/slides/_rels/slide4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61.png"/><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4.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730" y="1084437"/>
            <a:ext cx="9144000" cy="3824071"/>
          </a:xfrm>
        </p:spPr>
        <p:txBody>
          <a:bodyPr>
            <a:normAutofit fontScale="90000"/>
          </a:bodyPr>
          <a:lstStyle/>
          <a:p>
            <a:r>
              <a:rPr lang="en-AU" b="1" dirty="0"/>
              <a:t>Expectation, Variation and Randomness:</a:t>
            </a:r>
            <a:br>
              <a:rPr lang="en-AU" b="1" dirty="0"/>
            </a:br>
            <a:br>
              <a:rPr lang="en-AU" b="1" dirty="0"/>
            </a:br>
            <a:r>
              <a:rPr lang="en-AU" b="1" dirty="0"/>
              <a:t> </a:t>
            </a:r>
            <a:r>
              <a:rPr lang="en-AU" sz="4400" b="1" dirty="0"/>
              <a:t>Big Ideas linking Chance and Data </a:t>
            </a:r>
            <a:br>
              <a:rPr lang="en-AU" sz="4400" b="1" dirty="0"/>
            </a:br>
            <a:r>
              <a:rPr lang="en-AU" sz="4400" b="1" dirty="0"/>
              <a:t>with Dice</a:t>
            </a:r>
          </a:p>
        </p:txBody>
      </p:sp>
      <p:sp>
        <p:nvSpPr>
          <p:cNvPr id="3" name="Slide Number Placeholder 2"/>
          <p:cNvSpPr>
            <a:spLocks noGrp="1"/>
          </p:cNvSpPr>
          <p:nvPr>
            <p:ph type="sldNum" sz="quarter" idx="12"/>
          </p:nvPr>
        </p:nvSpPr>
        <p:spPr/>
        <p:txBody>
          <a:bodyPr/>
          <a:lstStyle/>
          <a:p>
            <a:fld id="{BEDC6BC0-6E12-40A7-A37A-F474C3CE4536}" type="slidenum">
              <a:rPr lang="en-AU" smtClean="0"/>
              <a:t>1</a:t>
            </a:fld>
            <a:endParaRPr lang="en-AU"/>
          </a:p>
        </p:txBody>
      </p:sp>
      <p:pic>
        <p:nvPicPr>
          <p:cNvPr id="4" name="Picture 3" descr="Screen Shot 2016-08-17 at 9.48.04 pm.png">
            <a:extLst>
              <a:ext uri="{FF2B5EF4-FFF2-40B4-BE49-F238E27FC236}">
                <a16:creationId xmlns:a16="http://schemas.microsoft.com/office/drawing/2014/main" id="{6658DB28-8BCA-F848-A219-47D950B97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222" y="4838679"/>
            <a:ext cx="2070100" cy="1587500"/>
          </a:xfrm>
          <a:prstGeom prst="rect">
            <a:avLst/>
          </a:prstGeom>
        </p:spPr>
      </p:pic>
      <p:pic>
        <p:nvPicPr>
          <p:cNvPr id="5" name="Picture 4" descr="Screen Shot 2016-08-17 at 9.48.04 pm.png">
            <a:extLst>
              <a:ext uri="{FF2B5EF4-FFF2-40B4-BE49-F238E27FC236}">
                <a16:creationId xmlns:a16="http://schemas.microsoft.com/office/drawing/2014/main" id="{13BF19BF-FC33-F040-ABD3-7929A68D5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4768850"/>
            <a:ext cx="2070100" cy="1587500"/>
          </a:xfrm>
          <a:prstGeom prst="rect">
            <a:avLst/>
          </a:prstGeom>
        </p:spPr>
      </p:pic>
    </p:spTree>
    <p:extLst>
      <p:ext uri="{BB962C8B-B14F-4D97-AF65-F5344CB8AC3E}">
        <p14:creationId xmlns:p14="http://schemas.microsoft.com/office/powerpoint/2010/main" val="4165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9723"/>
          <a:stretch/>
        </p:blipFill>
        <p:spPr>
          <a:xfrm>
            <a:off x="0" y="2337816"/>
            <a:ext cx="2489200" cy="4456289"/>
          </a:xfrm>
          <a:prstGeom prst="rect">
            <a:avLst/>
          </a:prstGeom>
        </p:spPr>
      </p:pic>
      <p:sp>
        <p:nvSpPr>
          <p:cNvPr id="6" name="Speech Bubble: Rectangle with Corners Rounded 5"/>
          <p:cNvSpPr/>
          <p:nvPr/>
        </p:nvSpPr>
        <p:spPr>
          <a:xfrm>
            <a:off x="289380" y="219456"/>
            <a:ext cx="3210642" cy="1143625"/>
          </a:xfrm>
          <a:prstGeom prst="wedgeRoundRectCallout">
            <a:avLst>
              <a:gd name="adj1" fmla="val -25082"/>
              <a:gd name="adj2" fmla="val 153090"/>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What about you others?</a:t>
            </a:r>
          </a:p>
        </p:txBody>
      </p:sp>
      <p:sp>
        <p:nvSpPr>
          <p:cNvPr id="9" name="Speech Bubble: Rectangle with Corners Rounded 8"/>
          <p:cNvSpPr/>
          <p:nvPr/>
        </p:nvSpPr>
        <p:spPr>
          <a:xfrm>
            <a:off x="5749273" y="185875"/>
            <a:ext cx="2938834" cy="2122069"/>
          </a:xfrm>
          <a:prstGeom prst="wedgeRoundRectCallout">
            <a:avLst>
              <a:gd name="adj1" fmla="val 32782"/>
              <a:gd name="adj2" fmla="val 13953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 look at the past record against the team we’re playing. We win more times than not.</a:t>
            </a:r>
          </a:p>
        </p:txBody>
      </p:sp>
      <p:sp>
        <p:nvSpPr>
          <p:cNvPr id="11" name="Speech Bubble: Rectangle with Corners Rounded 10"/>
          <p:cNvSpPr/>
          <p:nvPr/>
        </p:nvSpPr>
        <p:spPr>
          <a:xfrm>
            <a:off x="9137226" y="219456"/>
            <a:ext cx="2753764" cy="1918101"/>
          </a:xfrm>
          <a:prstGeom prst="wedgeRoundRectCallout">
            <a:avLst>
              <a:gd name="adj1" fmla="val 28409"/>
              <a:gd name="adj2" fmla="val 146957"/>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I’d ask 1000 people who they were going to vote for.</a:t>
            </a:r>
          </a:p>
        </p:txBody>
      </p:sp>
      <p:sp>
        <p:nvSpPr>
          <p:cNvPr id="8" name="Speech Bubble: Rectangle with Corners Rounded 7"/>
          <p:cNvSpPr/>
          <p:nvPr/>
        </p:nvSpPr>
        <p:spPr>
          <a:xfrm>
            <a:off x="2570814" y="1486997"/>
            <a:ext cx="2942495" cy="2664203"/>
          </a:xfrm>
          <a:prstGeom prst="wedgeRoundRectCallout">
            <a:avLst>
              <a:gd name="adj1" fmla="val 39898"/>
              <a:gd name="adj2" fmla="val 67970"/>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Well, 5 days a week I have to think and study and 2 days I mostly relax (if there isn’t any homework).</a:t>
            </a:r>
          </a:p>
        </p:txBody>
      </p:sp>
      <p:grpSp>
        <p:nvGrpSpPr>
          <p:cNvPr id="3" name="Group 2"/>
          <p:cNvGrpSpPr/>
          <p:nvPr/>
        </p:nvGrpSpPr>
        <p:grpSpPr>
          <a:xfrm>
            <a:off x="2897362" y="4151014"/>
            <a:ext cx="9294638" cy="2500380"/>
            <a:chOff x="2897362" y="4151014"/>
            <a:chExt cx="9294638" cy="250038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362" y="4488610"/>
              <a:ext cx="1639824" cy="210007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6504" y="4971946"/>
              <a:ext cx="1831848" cy="167944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6378" y="4664746"/>
              <a:ext cx="1411224" cy="183184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9064" y="4275116"/>
              <a:ext cx="1563624" cy="202387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5108" y="4151014"/>
              <a:ext cx="1450848" cy="2252472"/>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8376" y="4151014"/>
              <a:ext cx="1563624" cy="2252472"/>
            </a:xfrm>
            <a:prstGeom prst="rect">
              <a:avLst/>
            </a:prstGeom>
          </p:spPr>
        </p:pic>
      </p:grpSp>
      <p:sp>
        <p:nvSpPr>
          <p:cNvPr id="4" name="Slide Number Placeholder 3"/>
          <p:cNvSpPr>
            <a:spLocks noGrp="1"/>
          </p:cNvSpPr>
          <p:nvPr>
            <p:ph type="sldNum" sz="quarter" idx="12"/>
          </p:nvPr>
        </p:nvSpPr>
        <p:spPr/>
        <p:txBody>
          <a:bodyPr/>
          <a:lstStyle/>
          <a:p>
            <a:fld id="{BEDC6BC0-6E12-40A7-A37A-F474C3CE4536}" type="slidenum">
              <a:rPr lang="en-AU" smtClean="0"/>
              <a:t>10</a:t>
            </a:fld>
            <a:endParaRPr lang="en-AU"/>
          </a:p>
        </p:txBody>
      </p:sp>
      <p:sp>
        <p:nvSpPr>
          <p:cNvPr id="5" name="Rectangle 4">
            <a:extLst>
              <a:ext uri="{FF2B5EF4-FFF2-40B4-BE49-F238E27FC236}">
                <a16:creationId xmlns:a16="http://schemas.microsoft.com/office/drawing/2014/main" id="{923DF199-6590-EA42-AF8A-DD0025FAA325}"/>
              </a:ext>
            </a:extLst>
          </p:cNvPr>
          <p:cNvSpPr/>
          <p:nvPr/>
        </p:nvSpPr>
        <p:spPr>
          <a:xfrm>
            <a:off x="3280352" y="6455671"/>
            <a:ext cx="8610638" cy="369332"/>
          </a:xfrm>
          <a:prstGeom prst="rect">
            <a:avLst/>
          </a:prstGeom>
        </p:spPr>
        <p:txBody>
          <a:bodyPr wrap="square">
            <a:spAutoFit/>
          </a:bodyPr>
          <a:lstStyle/>
          <a:p>
            <a:r>
              <a:rPr lang="en-AU" dirty="0"/>
              <a:t> Emma                    Niko                      Sophie                    Jack                   Mia                 Riley</a:t>
            </a:r>
            <a:endParaRPr lang="en-US" dirty="0"/>
          </a:p>
        </p:txBody>
      </p:sp>
    </p:spTree>
    <p:extLst>
      <p:ext uri="{BB962C8B-B14F-4D97-AF65-F5344CB8AC3E}">
        <p14:creationId xmlns:p14="http://schemas.microsoft.com/office/powerpoint/2010/main" val="150064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285" y="2506133"/>
            <a:ext cx="3753049" cy="4267927"/>
          </a:xfrm>
          <a:prstGeom prst="rect">
            <a:avLst/>
          </a:prstGeom>
        </p:spPr>
      </p:pic>
      <p:sp>
        <p:nvSpPr>
          <p:cNvPr id="3" name="Speech Bubble: Rectangle with Corners Rounded 2"/>
          <p:cNvSpPr/>
          <p:nvPr/>
        </p:nvSpPr>
        <p:spPr>
          <a:xfrm>
            <a:off x="254124" y="193350"/>
            <a:ext cx="11082229" cy="2237456"/>
          </a:xfrm>
          <a:prstGeom prst="wedgeRoundRectCallout">
            <a:avLst>
              <a:gd name="adj1" fmla="val -26338"/>
              <a:gd name="adj2" fmla="val 70569"/>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So what is interesting is that even though things vary there are often patterns or trends that let us to predict what can happen.  And all of you suggested some kind of data to help make your decisions.</a:t>
            </a:r>
          </a:p>
          <a:p>
            <a:pPr algn="ctr"/>
            <a:endParaRPr lang="en-AU" sz="2400" dirty="0"/>
          </a:p>
          <a:p>
            <a:pPr algn="ctr"/>
            <a:r>
              <a:rPr lang="en-AU" sz="2400" dirty="0"/>
              <a:t>We’ll put a couple of definitions up on the board.</a:t>
            </a:r>
          </a:p>
        </p:txBody>
      </p:sp>
      <p:sp>
        <p:nvSpPr>
          <p:cNvPr id="4" name="Rectangle 3"/>
          <p:cNvSpPr/>
          <p:nvPr/>
        </p:nvSpPr>
        <p:spPr>
          <a:xfrm>
            <a:off x="5637203" y="2633224"/>
            <a:ext cx="6323149" cy="37127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t>Variation: Change or difference in quantity, level, or condition, often slight.</a:t>
            </a:r>
          </a:p>
          <a:p>
            <a:pPr algn="ctr"/>
            <a:endParaRPr lang="en-AU" sz="3200" dirty="0"/>
          </a:p>
          <a:p>
            <a:pPr algn="ctr"/>
            <a:r>
              <a:rPr lang="en-AU" sz="3200" dirty="0"/>
              <a:t>Expectation: A prediction from variation or summary of variation from data or patterns in data.</a:t>
            </a:r>
          </a:p>
        </p:txBody>
      </p:sp>
      <p:sp>
        <p:nvSpPr>
          <p:cNvPr id="5" name="Slide Number Placeholder 4"/>
          <p:cNvSpPr>
            <a:spLocks noGrp="1"/>
          </p:cNvSpPr>
          <p:nvPr>
            <p:ph type="sldNum" sz="quarter" idx="12"/>
          </p:nvPr>
        </p:nvSpPr>
        <p:spPr/>
        <p:txBody>
          <a:bodyPr/>
          <a:lstStyle/>
          <a:p>
            <a:fld id="{BEDC6BC0-6E12-40A7-A37A-F474C3CE4536}" type="slidenum">
              <a:rPr lang="en-AU" smtClean="0"/>
              <a:t>11</a:t>
            </a:fld>
            <a:endParaRPr lang="en-AU"/>
          </a:p>
        </p:txBody>
      </p:sp>
    </p:spTree>
    <p:extLst>
      <p:ext uri="{BB962C8B-B14F-4D97-AF65-F5344CB8AC3E}">
        <p14:creationId xmlns:p14="http://schemas.microsoft.com/office/powerpoint/2010/main" val="67697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163" y="4339006"/>
            <a:ext cx="10058400" cy="2528697"/>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2737"/>
          <a:stretch/>
        </p:blipFill>
        <p:spPr>
          <a:xfrm>
            <a:off x="0" y="2394204"/>
            <a:ext cx="2410163" cy="4463796"/>
          </a:xfrm>
          <a:prstGeom prst="rect">
            <a:avLst/>
          </a:prstGeom>
        </p:spPr>
      </p:pic>
      <p:sp>
        <p:nvSpPr>
          <p:cNvPr id="4" name="Speech Bubble: Rectangle with Corners Rounded 3"/>
          <p:cNvSpPr/>
          <p:nvPr/>
        </p:nvSpPr>
        <p:spPr>
          <a:xfrm>
            <a:off x="289380" y="402336"/>
            <a:ext cx="5215307" cy="1335024"/>
          </a:xfrm>
          <a:prstGeom prst="wedgeRoundRectCallout">
            <a:avLst>
              <a:gd name="adj1" fmla="val -39486"/>
              <a:gd name="adj2" fmla="val 11046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So today we are going to look at throwing a die. What sort of variation do you think we will see?</a:t>
            </a:r>
          </a:p>
        </p:txBody>
      </p:sp>
      <p:sp>
        <p:nvSpPr>
          <p:cNvPr id="5" name="Speech Bubble: Rectangle with Corners Rounded 4"/>
          <p:cNvSpPr/>
          <p:nvPr/>
        </p:nvSpPr>
        <p:spPr>
          <a:xfrm>
            <a:off x="2877361" y="1956418"/>
            <a:ext cx="3435096" cy="920086"/>
          </a:xfrm>
          <a:prstGeom prst="wedgeRoundRectCallout">
            <a:avLst>
              <a:gd name="adj1" fmla="val -23550"/>
              <a:gd name="adj2" fmla="val 256999"/>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You get different numbers coming up.</a:t>
            </a:r>
          </a:p>
        </p:txBody>
      </p:sp>
      <p:sp>
        <p:nvSpPr>
          <p:cNvPr id="7" name="Speech Bubble: Rectangle with Corners Rounded 6"/>
          <p:cNvSpPr/>
          <p:nvPr/>
        </p:nvSpPr>
        <p:spPr>
          <a:xfrm>
            <a:off x="6840694" y="1278157"/>
            <a:ext cx="2027099" cy="826747"/>
          </a:xfrm>
          <a:prstGeom prst="wedgeRoundRectCallout">
            <a:avLst>
              <a:gd name="adj1" fmla="val 22212"/>
              <a:gd name="adj2" fmla="val 35508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It could land on its edge.</a:t>
            </a:r>
          </a:p>
        </p:txBody>
      </p:sp>
      <p:sp>
        <p:nvSpPr>
          <p:cNvPr id="9" name="Speech Bubble: Rectangle with Corners Rounded 8"/>
          <p:cNvSpPr/>
          <p:nvPr/>
        </p:nvSpPr>
        <p:spPr>
          <a:xfrm>
            <a:off x="9730379" y="402337"/>
            <a:ext cx="2027099" cy="1094372"/>
          </a:xfrm>
          <a:prstGeom prst="wedgeRoundRectCallout">
            <a:avLst>
              <a:gd name="adj1" fmla="val 29703"/>
              <a:gd name="adj2" fmla="val 33479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The numbers 1 to 6.</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4489" y="4618130"/>
            <a:ext cx="1603248" cy="1795272"/>
          </a:xfrm>
          <a:prstGeom prst="rect">
            <a:avLst/>
          </a:prstGeom>
        </p:spPr>
      </p:pic>
      <p:sp>
        <p:nvSpPr>
          <p:cNvPr id="8" name="Speech Bubble: Rectangle with Corners Rounded 7"/>
          <p:cNvSpPr/>
          <p:nvPr/>
        </p:nvSpPr>
        <p:spPr>
          <a:xfrm>
            <a:off x="6754187" y="2528323"/>
            <a:ext cx="3442758" cy="779069"/>
          </a:xfrm>
          <a:prstGeom prst="wedgeRoundRectCallout">
            <a:avLst>
              <a:gd name="adj1" fmla="val -48771"/>
              <a:gd name="adj2" fmla="val 214714"/>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How could that happen?</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2641" y="4961105"/>
            <a:ext cx="1831848" cy="167944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2867" y="4570453"/>
            <a:ext cx="1335024" cy="1831848"/>
          </a:xfrm>
          <a:prstGeom prst="rect">
            <a:avLst/>
          </a:prstGeom>
        </p:spPr>
      </p:pic>
      <p:sp>
        <p:nvSpPr>
          <p:cNvPr id="14" name="Speech Bubble: Rectangle with Corners Rounded 13"/>
          <p:cNvSpPr/>
          <p:nvPr/>
        </p:nvSpPr>
        <p:spPr>
          <a:xfrm>
            <a:off x="8370792" y="3586341"/>
            <a:ext cx="2027099" cy="826747"/>
          </a:xfrm>
          <a:prstGeom prst="wedgeRoundRectCallout">
            <a:avLst>
              <a:gd name="adj1" fmla="val -46353"/>
              <a:gd name="adj2" fmla="val 87429"/>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Crack in the table.</a:t>
            </a:r>
          </a:p>
        </p:txBody>
      </p:sp>
      <p:sp>
        <p:nvSpPr>
          <p:cNvPr id="15" name="Speech Bubble: Rectangle with Corners Rounded 4"/>
          <p:cNvSpPr/>
          <p:nvPr/>
        </p:nvSpPr>
        <p:spPr>
          <a:xfrm>
            <a:off x="2193473" y="3190847"/>
            <a:ext cx="2204785" cy="643513"/>
          </a:xfrm>
          <a:prstGeom prst="wedgeRoundRectCallout">
            <a:avLst>
              <a:gd name="adj1" fmla="val -57968"/>
              <a:gd name="adj2" fmla="val -19809"/>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Like what?</a:t>
            </a:r>
          </a:p>
        </p:txBody>
      </p:sp>
      <p:sp>
        <p:nvSpPr>
          <p:cNvPr id="6" name="Slide Number Placeholder 5"/>
          <p:cNvSpPr>
            <a:spLocks noGrp="1"/>
          </p:cNvSpPr>
          <p:nvPr>
            <p:ph type="sldNum" sz="quarter" idx="12"/>
          </p:nvPr>
        </p:nvSpPr>
        <p:spPr/>
        <p:txBody>
          <a:bodyPr/>
          <a:lstStyle/>
          <a:p>
            <a:fld id="{BEDC6BC0-6E12-40A7-A37A-F474C3CE4536}" type="slidenum">
              <a:rPr lang="en-AU" smtClean="0"/>
              <a:t>12</a:t>
            </a:fld>
            <a:endParaRPr lang="en-AU" dirty="0"/>
          </a:p>
        </p:txBody>
      </p:sp>
      <p:sp>
        <p:nvSpPr>
          <p:cNvPr id="10" name="Rectangle 9">
            <a:extLst>
              <a:ext uri="{FF2B5EF4-FFF2-40B4-BE49-F238E27FC236}">
                <a16:creationId xmlns:a16="http://schemas.microsoft.com/office/drawing/2014/main" id="{91019409-5D35-9741-933E-2B80CF44BDBF}"/>
              </a:ext>
            </a:extLst>
          </p:cNvPr>
          <p:cNvSpPr/>
          <p:nvPr/>
        </p:nvSpPr>
        <p:spPr>
          <a:xfrm>
            <a:off x="2966866" y="6402301"/>
            <a:ext cx="8386933" cy="369332"/>
          </a:xfrm>
          <a:prstGeom prst="rect">
            <a:avLst/>
          </a:prstGeom>
        </p:spPr>
        <p:txBody>
          <a:bodyPr wrap="square">
            <a:spAutoFit/>
          </a:bodyPr>
          <a:lstStyle/>
          <a:p>
            <a:r>
              <a:rPr lang="en-AU" dirty="0"/>
              <a:t> Emma                      Niko                        Sophie                    Jack                   Mia               Riley</a:t>
            </a:r>
            <a:endParaRPr lang="en-US" dirty="0"/>
          </a:p>
        </p:txBody>
      </p:sp>
    </p:spTree>
    <p:extLst>
      <p:ext uri="{BB962C8B-B14F-4D97-AF65-F5344CB8AC3E}">
        <p14:creationId xmlns:p14="http://schemas.microsoft.com/office/powerpoint/2010/main" val="56032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8"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277330"/>
            <a:ext cx="2590800" cy="4580670"/>
          </a:xfrm>
          <a:prstGeom prst="rect">
            <a:avLst/>
          </a:prstGeom>
        </p:spPr>
      </p:pic>
      <p:sp>
        <p:nvSpPr>
          <p:cNvPr id="3" name="Speech Bubble: Rectangle with Corners Rounded 2"/>
          <p:cNvSpPr/>
          <p:nvPr/>
        </p:nvSpPr>
        <p:spPr>
          <a:xfrm>
            <a:off x="289380" y="402336"/>
            <a:ext cx="3898571" cy="1773936"/>
          </a:xfrm>
          <a:prstGeom prst="wedgeRoundRectCallout">
            <a:avLst>
              <a:gd name="adj1" fmla="val -26655"/>
              <a:gd name="adj2" fmla="val 7972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OK, it might land on it’s edge but let’s assume a number comes up. What number and why?</a:t>
            </a:r>
          </a:p>
        </p:txBody>
      </p:sp>
      <p:sp>
        <p:nvSpPr>
          <p:cNvPr id="6" name="Speech Bubble: Rectangle with Corners Rounded 5"/>
          <p:cNvSpPr/>
          <p:nvPr/>
        </p:nvSpPr>
        <p:spPr>
          <a:xfrm>
            <a:off x="6647509" y="402336"/>
            <a:ext cx="2971979" cy="1595461"/>
          </a:xfrm>
          <a:prstGeom prst="wedgeRoundRectCallout">
            <a:avLst>
              <a:gd name="adj1" fmla="val -5246"/>
              <a:gd name="adj2" fmla="val 181017"/>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My Dad </a:t>
            </a:r>
            <a:r>
              <a:rPr lang="en-AU" sz="2400"/>
              <a:t>always gets </a:t>
            </a:r>
            <a:r>
              <a:rPr lang="en-AU" sz="2400" dirty="0"/>
              <a:t>sixes. I get one’s or two’s. I’m no good at throwing dice.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920" y="4615501"/>
            <a:ext cx="10058400" cy="2074562"/>
          </a:xfrm>
          <a:prstGeom prst="rect">
            <a:avLst/>
          </a:prstGeom>
        </p:spPr>
      </p:pic>
      <p:sp>
        <p:nvSpPr>
          <p:cNvPr id="5" name="Speech Bubble: Rectangle with Corners Rounded 4"/>
          <p:cNvSpPr/>
          <p:nvPr/>
        </p:nvSpPr>
        <p:spPr>
          <a:xfrm>
            <a:off x="4354117" y="2466175"/>
            <a:ext cx="2313746" cy="1671576"/>
          </a:xfrm>
          <a:prstGeom prst="wedgeRoundRectCallout">
            <a:avLst>
              <a:gd name="adj1" fmla="val 36532"/>
              <a:gd name="adj2" fmla="val 9498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Especially when you’re starting a game.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1434" y="4568950"/>
            <a:ext cx="1639824" cy="1871472"/>
          </a:xfrm>
          <a:prstGeom prst="rect">
            <a:avLst/>
          </a:prstGeom>
        </p:spPr>
      </p:pic>
      <p:sp>
        <p:nvSpPr>
          <p:cNvPr id="10" name="Speech Bubble: Rectangle with Corners Rounded 9"/>
          <p:cNvSpPr/>
          <p:nvPr/>
        </p:nvSpPr>
        <p:spPr>
          <a:xfrm>
            <a:off x="8655827" y="2705560"/>
            <a:ext cx="2313746" cy="1630680"/>
          </a:xfrm>
          <a:prstGeom prst="wedgeRoundRectCallout">
            <a:avLst>
              <a:gd name="adj1" fmla="val -12198"/>
              <a:gd name="adj2" fmla="val 78471"/>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Yeah, you never seem to get the number you want.</a:t>
            </a:r>
          </a:p>
        </p:txBody>
      </p:sp>
      <p:sp>
        <p:nvSpPr>
          <p:cNvPr id="7" name="Slide Number Placeholder 6"/>
          <p:cNvSpPr>
            <a:spLocks noGrp="1"/>
          </p:cNvSpPr>
          <p:nvPr>
            <p:ph type="sldNum" sz="quarter" idx="12"/>
          </p:nvPr>
        </p:nvSpPr>
        <p:spPr/>
        <p:txBody>
          <a:bodyPr/>
          <a:lstStyle/>
          <a:p>
            <a:fld id="{BEDC6BC0-6E12-40A7-A37A-F474C3CE4536}" type="slidenum">
              <a:rPr lang="en-AU" smtClean="0"/>
              <a:t>13</a:t>
            </a:fld>
            <a:endParaRPr lang="en-AU"/>
          </a:p>
        </p:txBody>
      </p:sp>
      <p:sp>
        <p:nvSpPr>
          <p:cNvPr id="8" name="Rectangle 7">
            <a:extLst>
              <a:ext uri="{FF2B5EF4-FFF2-40B4-BE49-F238E27FC236}">
                <a16:creationId xmlns:a16="http://schemas.microsoft.com/office/drawing/2014/main" id="{7C49A8CE-79BE-3F41-B713-9FB7A4781EA8}"/>
              </a:ext>
            </a:extLst>
          </p:cNvPr>
          <p:cNvSpPr/>
          <p:nvPr/>
        </p:nvSpPr>
        <p:spPr>
          <a:xfrm>
            <a:off x="2947986" y="6475922"/>
            <a:ext cx="8405813" cy="369332"/>
          </a:xfrm>
          <a:prstGeom prst="rect">
            <a:avLst/>
          </a:prstGeom>
        </p:spPr>
        <p:txBody>
          <a:bodyPr wrap="square">
            <a:spAutoFit/>
          </a:bodyPr>
          <a:lstStyle/>
          <a:p>
            <a:r>
              <a:rPr lang="en-AU" dirty="0"/>
              <a:t> Emma                     Niko                      Sophie                    Jack                   Mia                 Riley</a:t>
            </a:r>
            <a:endParaRPr lang="en-US" dirty="0"/>
          </a:p>
        </p:txBody>
      </p:sp>
    </p:spTree>
    <p:extLst>
      <p:ext uri="{BB962C8B-B14F-4D97-AF65-F5344CB8AC3E}">
        <p14:creationId xmlns:p14="http://schemas.microsoft.com/office/powerpoint/2010/main" val="95000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6827" r="51302"/>
          <a:stretch/>
        </p:blipFill>
        <p:spPr>
          <a:xfrm>
            <a:off x="1313702" y="3815741"/>
            <a:ext cx="3930316" cy="2543516"/>
          </a:xfrm>
          <a:prstGeom prst="rect">
            <a:avLst/>
          </a:prstGeom>
        </p:spPr>
      </p:pic>
      <p:sp>
        <p:nvSpPr>
          <p:cNvPr id="5" name="Speech Bubble: Rectangle with Corners Rounded 4"/>
          <p:cNvSpPr/>
          <p:nvPr/>
        </p:nvSpPr>
        <p:spPr>
          <a:xfrm>
            <a:off x="1595142" y="232344"/>
            <a:ext cx="2300580" cy="1779002"/>
          </a:xfrm>
          <a:prstGeom prst="wedgeRoundRectCallout">
            <a:avLst>
              <a:gd name="adj1" fmla="val -23300"/>
              <a:gd name="adj2" fmla="val 193975"/>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I’d say 4 because it is my favourite number.</a:t>
            </a:r>
          </a:p>
        </p:txBody>
      </p:sp>
      <p:sp>
        <p:nvSpPr>
          <p:cNvPr id="9" name="Speech Bubble: Rectangle with Corners Rounded 4"/>
          <p:cNvSpPr/>
          <p:nvPr/>
        </p:nvSpPr>
        <p:spPr>
          <a:xfrm>
            <a:off x="5062117" y="3702003"/>
            <a:ext cx="3089689" cy="1243153"/>
          </a:xfrm>
          <a:prstGeom prst="wedgeRoundRectCallout">
            <a:avLst>
              <a:gd name="adj1" fmla="val -68423"/>
              <a:gd name="adj2" fmla="val -2118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But would it come up </a:t>
            </a:r>
            <a:r>
              <a:rPr lang="en-AU" sz="2400" i="1" dirty="0"/>
              <a:t>all</a:t>
            </a:r>
            <a:r>
              <a:rPr lang="en-AU" sz="2400" dirty="0"/>
              <a:t> the time?</a:t>
            </a:r>
          </a:p>
        </p:txBody>
      </p:sp>
      <p:sp>
        <p:nvSpPr>
          <p:cNvPr id="11" name="Speech Bubble: Rectangle with Corners Rounded 4"/>
          <p:cNvSpPr/>
          <p:nvPr/>
        </p:nvSpPr>
        <p:spPr>
          <a:xfrm>
            <a:off x="2402979" y="3057138"/>
            <a:ext cx="2106614" cy="617540"/>
          </a:xfrm>
          <a:prstGeom prst="wedgeRoundRectCallout">
            <a:avLst>
              <a:gd name="adj1" fmla="val -28088"/>
              <a:gd name="adj2" fmla="val 146045"/>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Well, mostly.</a:t>
            </a:r>
          </a:p>
        </p:txBody>
      </p:sp>
      <p:sp>
        <p:nvSpPr>
          <p:cNvPr id="2" name="Cloud Callout 1"/>
          <p:cNvSpPr/>
          <p:nvPr/>
        </p:nvSpPr>
        <p:spPr>
          <a:xfrm>
            <a:off x="5471960" y="283710"/>
            <a:ext cx="4512678" cy="2620934"/>
          </a:xfrm>
          <a:prstGeom prst="cloudCallout">
            <a:avLst>
              <a:gd name="adj1" fmla="val 52357"/>
              <a:gd name="adj2" fmla="val 28216"/>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AARGHH!</a:t>
            </a:r>
          </a:p>
          <a:p>
            <a:pPr algn="ctr"/>
            <a:r>
              <a:rPr lang="en-AU" sz="2400" dirty="0">
                <a:solidFill>
                  <a:srgbClr val="000000"/>
                </a:solidFill>
              </a:rPr>
              <a:t>Don’t they understand throwing dice is a random event, not luck?</a:t>
            </a:r>
          </a:p>
        </p:txBody>
      </p:sp>
      <p:pic>
        <p:nvPicPr>
          <p:cNvPr id="10" name="Picture 9"/>
          <p:cNvPicPr>
            <a:picLocks noChangeAspect="1"/>
          </p:cNvPicPr>
          <p:nvPr/>
        </p:nvPicPr>
        <p:blipFill rotWithShape="1">
          <a:blip r:embed="rId3" cstate="hqprint">
            <a:extLst>
              <a:ext uri="{28A0092B-C50C-407E-A947-70E740481C1C}">
                <a14:useLocalDpi xmlns:a14="http://schemas.microsoft.com/office/drawing/2010/main" val="0"/>
              </a:ext>
            </a:extLst>
          </a:blip>
          <a:srcRect l="10220" t="4267"/>
          <a:stretch/>
        </p:blipFill>
        <p:spPr>
          <a:xfrm>
            <a:off x="10235854" y="1968644"/>
            <a:ext cx="1956146" cy="3412067"/>
          </a:xfrm>
          <a:prstGeom prst="rect">
            <a:avLst/>
          </a:prstGeom>
        </p:spPr>
      </p:pic>
      <p:sp>
        <p:nvSpPr>
          <p:cNvPr id="3" name="Slide Number Placeholder 2"/>
          <p:cNvSpPr>
            <a:spLocks noGrp="1"/>
          </p:cNvSpPr>
          <p:nvPr>
            <p:ph type="sldNum" sz="quarter" idx="12"/>
          </p:nvPr>
        </p:nvSpPr>
        <p:spPr/>
        <p:txBody>
          <a:bodyPr/>
          <a:lstStyle/>
          <a:p>
            <a:fld id="{BEDC6BC0-6E12-40A7-A37A-F474C3CE4536}" type="slidenum">
              <a:rPr lang="en-AU" smtClean="0"/>
              <a:t>14</a:t>
            </a:fld>
            <a:endParaRPr lang="en-AU"/>
          </a:p>
        </p:txBody>
      </p:sp>
    </p:spTree>
    <p:extLst>
      <p:ext uri="{BB962C8B-B14F-4D97-AF65-F5344CB8AC3E}">
        <p14:creationId xmlns:p14="http://schemas.microsoft.com/office/powerpoint/2010/main" val="309055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9627918" y="1450363"/>
            <a:ext cx="2344077" cy="4295277"/>
          </a:xfrm>
          <a:prstGeom prst="rect">
            <a:avLst/>
          </a:prstGeom>
        </p:spPr>
      </p:pic>
      <p:sp>
        <p:nvSpPr>
          <p:cNvPr id="2" name="Cloud Callout 1"/>
          <p:cNvSpPr/>
          <p:nvPr/>
        </p:nvSpPr>
        <p:spPr>
          <a:xfrm>
            <a:off x="2722283" y="3070665"/>
            <a:ext cx="6215066" cy="2674975"/>
          </a:xfrm>
          <a:prstGeom prst="cloudCallout">
            <a:avLst>
              <a:gd name="adj1" fmla="val 66876"/>
              <a:gd name="adj2" fmla="val -43419"/>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Let’s try linking the discussion to “fair” because most of them have an idea of “equal chance” if a game is fair.</a:t>
            </a:r>
          </a:p>
        </p:txBody>
      </p:sp>
      <p:sp>
        <p:nvSpPr>
          <p:cNvPr id="3" name="Slide Number Placeholder 2"/>
          <p:cNvSpPr>
            <a:spLocks noGrp="1"/>
          </p:cNvSpPr>
          <p:nvPr>
            <p:ph type="sldNum" sz="quarter" idx="12"/>
          </p:nvPr>
        </p:nvSpPr>
        <p:spPr/>
        <p:txBody>
          <a:bodyPr/>
          <a:lstStyle/>
          <a:p>
            <a:fld id="{BEDC6BC0-6E12-40A7-A37A-F474C3CE4536}" type="slidenum">
              <a:rPr lang="en-AU" smtClean="0"/>
              <a:t>15</a:t>
            </a:fld>
            <a:endParaRPr lang="en-AU"/>
          </a:p>
        </p:txBody>
      </p:sp>
      <p:sp>
        <p:nvSpPr>
          <p:cNvPr id="6" name="Oval Callout 5"/>
          <p:cNvSpPr/>
          <p:nvPr/>
        </p:nvSpPr>
        <p:spPr>
          <a:xfrm>
            <a:off x="2343191" y="539750"/>
            <a:ext cx="3496777" cy="1767993"/>
          </a:xfrm>
          <a:prstGeom prst="wedgeEllipseCallout">
            <a:avLst>
              <a:gd name="adj1" fmla="val -53636"/>
              <a:gd name="adj2" fmla="val -197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2400" dirty="0">
                <a:solidFill>
                  <a:prstClr val="white"/>
                </a:solidFill>
              </a:rPr>
              <a:t>Pause here and think about what the teacher should do next.</a:t>
            </a:r>
            <a:endParaRPr kumimoji="0" lang="en-AU"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3"/>
          <a:stretch>
            <a:fillRect/>
          </a:stretch>
        </p:blipFill>
        <p:spPr>
          <a:xfrm>
            <a:off x="391747" y="346558"/>
            <a:ext cx="1639966" cy="1767993"/>
          </a:xfrm>
          <a:prstGeom prst="rect">
            <a:avLst/>
          </a:prstGeom>
        </p:spPr>
      </p:pic>
    </p:spTree>
    <p:extLst>
      <p:ext uri="{BB962C8B-B14F-4D97-AF65-F5344CB8AC3E}">
        <p14:creationId xmlns:p14="http://schemas.microsoft.com/office/powerpoint/2010/main" val="321324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599" y="4339008"/>
            <a:ext cx="10058400" cy="2024932"/>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2737"/>
          <a:stretch/>
        </p:blipFill>
        <p:spPr>
          <a:xfrm>
            <a:off x="0" y="2394204"/>
            <a:ext cx="2404533" cy="4453368"/>
          </a:xfrm>
          <a:prstGeom prst="rect">
            <a:avLst/>
          </a:prstGeom>
        </p:spPr>
      </p:pic>
      <p:sp>
        <p:nvSpPr>
          <p:cNvPr id="4" name="Speech Bubble: Rectangle with Corners Rounded 3"/>
          <p:cNvSpPr/>
          <p:nvPr/>
        </p:nvSpPr>
        <p:spPr>
          <a:xfrm>
            <a:off x="289381" y="402336"/>
            <a:ext cx="3178250" cy="1335024"/>
          </a:xfrm>
          <a:prstGeom prst="wedgeRoundRectCallout">
            <a:avLst>
              <a:gd name="adj1" fmla="val -39486"/>
              <a:gd name="adj2" fmla="val 11046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So what is important when you play a game with dice?</a:t>
            </a:r>
          </a:p>
        </p:txBody>
      </p:sp>
      <p:sp>
        <p:nvSpPr>
          <p:cNvPr id="5" name="Speech Bubble: Rectangle with Corners Rounded 4"/>
          <p:cNvSpPr/>
          <p:nvPr/>
        </p:nvSpPr>
        <p:spPr>
          <a:xfrm>
            <a:off x="3823432" y="2855989"/>
            <a:ext cx="2381659" cy="920086"/>
          </a:xfrm>
          <a:prstGeom prst="wedgeRoundRectCallout">
            <a:avLst>
              <a:gd name="adj1" fmla="val -49794"/>
              <a:gd name="adj2" fmla="val 135875"/>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It has to be fair.</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371" y="4575844"/>
            <a:ext cx="1831848" cy="167944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8597" y="4285075"/>
            <a:ext cx="1335024" cy="1831848"/>
          </a:xfrm>
          <a:prstGeom prst="rect">
            <a:avLst/>
          </a:prstGeom>
        </p:spPr>
      </p:pic>
      <p:sp>
        <p:nvSpPr>
          <p:cNvPr id="9" name="Speech Bubble: Rectangle with Corners Rounded 7"/>
          <p:cNvSpPr/>
          <p:nvPr/>
        </p:nvSpPr>
        <p:spPr>
          <a:xfrm>
            <a:off x="5403907" y="744853"/>
            <a:ext cx="4026780" cy="610566"/>
          </a:xfrm>
          <a:prstGeom prst="wedgeRoundRectCallout">
            <a:avLst>
              <a:gd name="adj1" fmla="val -142654"/>
              <a:gd name="adj2" fmla="val 27168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But what do we mean by fair?</a:t>
            </a:r>
          </a:p>
        </p:txBody>
      </p:sp>
      <p:sp>
        <p:nvSpPr>
          <p:cNvPr id="10" name="Speech Bubble: Rectangle with Corners Rounded 6"/>
          <p:cNvSpPr/>
          <p:nvPr/>
        </p:nvSpPr>
        <p:spPr>
          <a:xfrm>
            <a:off x="7474761" y="1680837"/>
            <a:ext cx="2027099" cy="719492"/>
          </a:xfrm>
          <a:prstGeom prst="wedgeRoundRectCallout">
            <a:avLst>
              <a:gd name="adj1" fmla="val -1584"/>
              <a:gd name="adj2" fmla="val 331809"/>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It isn’t biased.</a:t>
            </a:r>
          </a:p>
        </p:txBody>
      </p:sp>
      <p:sp>
        <p:nvSpPr>
          <p:cNvPr id="6" name="Slide Number Placeholder 5"/>
          <p:cNvSpPr>
            <a:spLocks noGrp="1"/>
          </p:cNvSpPr>
          <p:nvPr>
            <p:ph type="sldNum" sz="quarter" idx="12"/>
          </p:nvPr>
        </p:nvSpPr>
        <p:spPr/>
        <p:txBody>
          <a:bodyPr/>
          <a:lstStyle/>
          <a:p>
            <a:fld id="{BEDC6BC0-6E12-40A7-A37A-F474C3CE4536}" type="slidenum">
              <a:rPr lang="en-AU" smtClean="0"/>
              <a:t>16</a:t>
            </a:fld>
            <a:endParaRPr lang="en-AU"/>
          </a:p>
        </p:txBody>
      </p:sp>
      <p:sp>
        <p:nvSpPr>
          <p:cNvPr id="7" name="Rectangle 6">
            <a:extLst>
              <a:ext uri="{FF2B5EF4-FFF2-40B4-BE49-F238E27FC236}">
                <a16:creationId xmlns:a16="http://schemas.microsoft.com/office/drawing/2014/main" id="{C7C0CC6B-2289-B34F-A88F-4B67D2D90088}"/>
              </a:ext>
            </a:extLst>
          </p:cNvPr>
          <p:cNvSpPr/>
          <p:nvPr/>
        </p:nvSpPr>
        <p:spPr>
          <a:xfrm>
            <a:off x="3252267" y="6124950"/>
            <a:ext cx="8330059" cy="369332"/>
          </a:xfrm>
          <a:prstGeom prst="rect">
            <a:avLst/>
          </a:prstGeom>
        </p:spPr>
        <p:txBody>
          <a:bodyPr wrap="square">
            <a:spAutoFit/>
          </a:bodyPr>
          <a:lstStyle/>
          <a:p>
            <a:r>
              <a:rPr lang="en-AU" dirty="0"/>
              <a:t> Emma                  Niko                        Sophie                    Jack                   Mia                   Riley</a:t>
            </a:r>
            <a:endParaRPr lang="en-US" dirty="0"/>
          </a:p>
        </p:txBody>
      </p:sp>
    </p:spTree>
    <p:extLst>
      <p:ext uri="{BB962C8B-B14F-4D97-AF65-F5344CB8AC3E}">
        <p14:creationId xmlns:p14="http://schemas.microsoft.com/office/powerpoint/2010/main" val="372158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8859" r="35591"/>
          <a:stretch/>
        </p:blipFill>
        <p:spPr>
          <a:xfrm>
            <a:off x="5878220" y="4352518"/>
            <a:ext cx="1564105" cy="2024932"/>
          </a:xfrm>
          <a:prstGeom prst="rect">
            <a:avLst/>
          </a:prstGeom>
        </p:spPr>
      </p:pic>
      <p:pic>
        <p:nvPicPr>
          <p:cNvPr id="2" name="Picture 1"/>
          <p:cNvPicPr>
            <a:picLocks noChangeAspect="1"/>
          </p:cNvPicPr>
          <p:nvPr/>
        </p:nvPicPr>
        <p:blipFill rotWithShape="1">
          <a:blip r:embed="rId3" cstate="hqprint">
            <a:extLst>
              <a:ext uri="{28A0092B-C50C-407E-A947-70E740481C1C}">
                <a14:useLocalDpi xmlns:a14="http://schemas.microsoft.com/office/drawing/2010/main" val="0"/>
              </a:ext>
            </a:extLst>
          </a:blip>
          <a:srcRect r="12737"/>
          <a:stretch/>
        </p:blipFill>
        <p:spPr>
          <a:xfrm>
            <a:off x="1" y="2394204"/>
            <a:ext cx="2286734" cy="4235196"/>
          </a:xfrm>
          <a:prstGeom prst="rect">
            <a:avLst/>
          </a:prstGeom>
        </p:spPr>
      </p:pic>
      <p:sp>
        <p:nvSpPr>
          <p:cNvPr id="9" name="Speech Bubble: Rectangle with Corners Rounded 8"/>
          <p:cNvSpPr/>
          <p:nvPr/>
        </p:nvSpPr>
        <p:spPr>
          <a:xfrm>
            <a:off x="1297057" y="1175368"/>
            <a:ext cx="3365084" cy="1020975"/>
          </a:xfrm>
          <a:prstGeom prst="wedgeRoundRectCallout">
            <a:avLst>
              <a:gd name="adj1" fmla="val 34633"/>
              <a:gd name="adj2" fmla="val 26357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What do you mean “isn’t biased”?</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0786" y="4395515"/>
            <a:ext cx="1603248" cy="1795272"/>
          </a:xfrm>
          <a:prstGeom prst="rect">
            <a:avLst/>
          </a:prstGeom>
        </p:spPr>
      </p:pic>
      <p:sp>
        <p:nvSpPr>
          <p:cNvPr id="14" name="Speech Bubble: Rectangle with Corners Rounded 13"/>
          <p:cNvSpPr/>
          <p:nvPr/>
        </p:nvSpPr>
        <p:spPr>
          <a:xfrm>
            <a:off x="5420559" y="862669"/>
            <a:ext cx="3294043" cy="2163565"/>
          </a:xfrm>
          <a:prstGeom prst="wedgeRoundRectCallout">
            <a:avLst>
              <a:gd name="adj1" fmla="val -6858"/>
              <a:gd name="adj2" fmla="val 11823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 could roll it in one dimension so two sides couldn’t come up or so softly only one number would come up.</a:t>
            </a:r>
          </a:p>
        </p:txBody>
      </p:sp>
      <p:sp>
        <p:nvSpPr>
          <p:cNvPr id="10" name="Speech Bubble: Rectangle with Corners Rounded 4"/>
          <p:cNvSpPr/>
          <p:nvPr/>
        </p:nvSpPr>
        <p:spPr>
          <a:xfrm>
            <a:off x="9586366" y="1365518"/>
            <a:ext cx="2381659" cy="920086"/>
          </a:xfrm>
          <a:prstGeom prst="wedgeRoundRectCallout">
            <a:avLst>
              <a:gd name="adj1" fmla="val -11638"/>
              <a:gd name="adj2" fmla="val 253080"/>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It needs to be RANDOM!</a:t>
            </a:r>
          </a:p>
        </p:txBody>
      </p:sp>
      <p:pic>
        <p:nvPicPr>
          <p:cNvPr id="4" name="Picture 3" descr="student6 interested  left0208201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8613" y="4149567"/>
            <a:ext cx="1563624" cy="2252472"/>
          </a:xfrm>
          <a:prstGeom prst="rect">
            <a:avLst/>
          </a:prstGeom>
        </p:spPr>
      </p:pic>
      <p:sp>
        <p:nvSpPr>
          <p:cNvPr id="5" name="Slide Number Placeholder 4"/>
          <p:cNvSpPr>
            <a:spLocks noGrp="1"/>
          </p:cNvSpPr>
          <p:nvPr>
            <p:ph type="sldNum" sz="quarter" idx="12"/>
          </p:nvPr>
        </p:nvSpPr>
        <p:spPr/>
        <p:txBody>
          <a:bodyPr/>
          <a:lstStyle/>
          <a:p>
            <a:fld id="{BEDC6BC0-6E12-40A7-A37A-F474C3CE4536}" type="slidenum">
              <a:rPr lang="en-AU" smtClean="0"/>
              <a:t>17</a:t>
            </a:fld>
            <a:endParaRPr lang="en-AU"/>
          </a:p>
        </p:txBody>
      </p:sp>
    </p:spTree>
    <p:extLst>
      <p:ext uri="{BB962C8B-B14F-4D97-AF65-F5344CB8AC3E}">
        <p14:creationId xmlns:p14="http://schemas.microsoft.com/office/powerpoint/2010/main" val="70364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2"/>
          <p:cNvSpPr/>
          <p:nvPr/>
        </p:nvSpPr>
        <p:spPr>
          <a:xfrm>
            <a:off x="2667449" y="676217"/>
            <a:ext cx="5338066" cy="550910"/>
          </a:xfrm>
          <a:prstGeom prst="wedgeRoundRectCallout">
            <a:avLst>
              <a:gd name="adj1" fmla="val -56521"/>
              <a:gd name="adj2" fmla="val -1369"/>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So then, what do we mean by random?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531" y="2739632"/>
            <a:ext cx="1335024" cy="1936129"/>
          </a:xfrm>
          <a:prstGeom prst="rect">
            <a:avLst/>
          </a:prstGeom>
        </p:spPr>
      </p:pic>
      <p:sp>
        <p:nvSpPr>
          <p:cNvPr id="7" name="Speech Bubble: Rectangle with Corners Rounded 2"/>
          <p:cNvSpPr/>
          <p:nvPr/>
        </p:nvSpPr>
        <p:spPr>
          <a:xfrm>
            <a:off x="2454454" y="1499258"/>
            <a:ext cx="5589301" cy="550910"/>
          </a:xfrm>
          <a:prstGeom prst="wedgeRoundRectCallout">
            <a:avLst>
              <a:gd name="adj1" fmla="val 73400"/>
              <a:gd name="adj2" fmla="val -27270"/>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Random is like picking a name from a hat.</a:t>
            </a:r>
          </a:p>
        </p:txBody>
      </p:sp>
      <p:pic>
        <p:nvPicPr>
          <p:cNvPr id="9" name="Picture 8" descr="student2 talking front0208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4083" y="786343"/>
            <a:ext cx="1755648" cy="2023872"/>
          </a:xfrm>
          <a:prstGeom prst="rect">
            <a:avLst/>
          </a:prstGeom>
        </p:spPr>
      </p:pic>
      <p:sp>
        <p:nvSpPr>
          <p:cNvPr id="10" name="Speech Bubble: Rectangle with Corners Rounded 2"/>
          <p:cNvSpPr/>
          <p:nvPr/>
        </p:nvSpPr>
        <p:spPr>
          <a:xfrm>
            <a:off x="3695951" y="2322298"/>
            <a:ext cx="4837558" cy="1159318"/>
          </a:xfrm>
          <a:prstGeom prst="wedgeRoundRectCallout">
            <a:avLst>
              <a:gd name="adj1" fmla="val 77301"/>
              <a:gd name="adj2" fmla="val 6307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r>
              <a:rPr lang="en-AU" sz="2400" dirty="0"/>
              <a:t>But we haven’t got a hat!</a:t>
            </a:r>
          </a:p>
          <a:p>
            <a:r>
              <a:rPr lang="en-AU" sz="2400" dirty="0"/>
              <a:t> It’s like ‘mixed up, not in any order’.</a:t>
            </a:r>
          </a:p>
        </p:txBody>
      </p:sp>
      <p:pic>
        <p:nvPicPr>
          <p:cNvPr id="12" name="Picture 11" descr="student 1 look right 01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05" y="3058388"/>
            <a:ext cx="1679448" cy="1831848"/>
          </a:xfrm>
          <a:prstGeom prst="rect">
            <a:avLst/>
          </a:prstGeom>
        </p:spPr>
      </p:pic>
      <p:sp>
        <p:nvSpPr>
          <p:cNvPr id="13" name="Speech Bubble: Rectangle with Corners Rounded 2"/>
          <p:cNvSpPr/>
          <p:nvPr/>
        </p:nvSpPr>
        <p:spPr>
          <a:xfrm>
            <a:off x="2976819" y="3953509"/>
            <a:ext cx="6370083" cy="1083419"/>
          </a:xfrm>
          <a:prstGeom prst="wedgeRoundRectCallout">
            <a:avLst>
              <a:gd name="adj1" fmla="val -60531"/>
              <a:gd name="adj2" fmla="val -73891"/>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It’s like you don’t know what’s going to happen before you roll a die but to be fair, every side has to have a chance.</a:t>
            </a:r>
          </a:p>
        </p:txBody>
      </p:sp>
      <p:pic>
        <p:nvPicPr>
          <p:cNvPr id="14" name="Picture 13" descr="student6 look ahead0108201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5899" y="5102352"/>
            <a:ext cx="1603248" cy="1755648"/>
          </a:xfrm>
          <a:prstGeom prst="rect">
            <a:avLst/>
          </a:prstGeom>
        </p:spPr>
      </p:pic>
      <p:sp>
        <p:nvSpPr>
          <p:cNvPr id="15" name="Speech Bubble: Rectangle with Corners Rounded 2"/>
          <p:cNvSpPr/>
          <p:nvPr/>
        </p:nvSpPr>
        <p:spPr>
          <a:xfrm>
            <a:off x="3647513" y="5393652"/>
            <a:ext cx="7483150" cy="965728"/>
          </a:xfrm>
          <a:prstGeom prst="wedgeRoundRectCallout">
            <a:avLst>
              <a:gd name="adj1" fmla="val -56299"/>
              <a:gd name="adj2" fmla="val -7279"/>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 don’t know if ‘random’ is the same as ‘fair’ but for ‘fair’ every side has to have the </a:t>
            </a:r>
            <a:r>
              <a:rPr lang="en-AU" sz="2400" i="1" dirty="0"/>
              <a:t>same chance </a:t>
            </a:r>
            <a:r>
              <a:rPr lang="en-AU" sz="2400" dirty="0"/>
              <a:t>of coming up.</a:t>
            </a:r>
          </a:p>
        </p:txBody>
      </p:sp>
      <p:pic>
        <p:nvPicPr>
          <p:cNvPr id="16" name="Picture 15"/>
          <p:cNvPicPr/>
          <p:nvPr/>
        </p:nvPicPr>
        <p:blipFill rotWithShape="1">
          <a:blip r:embed="rId6" cstate="print">
            <a:extLst>
              <a:ext uri="{28A0092B-C50C-407E-A947-70E740481C1C}">
                <a14:useLocalDpi xmlns:a14="http://schemas.microsoft.com/office/drawing/2010/main" val="0"/>
              </a:ext>
            </a:extLst>
          </a:blip>
          <a:srcRect l="10452" t="6335" r="12542" b="54070"/>
          <a:stretch/>
        </p:blipFill>
        <p:spPr bwMode="auto">
          <a:xfrm>
            <a:off x="318061" y="115794"/>
            <a:ext cx="1982881" cy="1662206"/>
          </a:xfrm>
          <a:prstGeom prst="rect">
            <a:avLst/>
          </a:prstGeom>
          <a:ln>
            <a:noFill/>
          </a:ln>
          <a:extLst>
            <a:ext uri="{53640926-AAD7-44d8-BBD7-CCE9431645EC}">
              <a14:shadowObscured xmlns="" xmlns:a14="http://schemas.microsoft.com/office/drawing/2010/main"/>
            </a:ext>
          </a:extLst>
        </p:spPr>
      </p:pic>
      <p:sp>
        <p:nvSpPr>
          <p:cNvPr id="2" name="Slide Number Placeholder 1"/>
          <p:cNvSpPr>
            <a:spLocks noGrp="1"/>
          </p:cNvSpPr>
          <p:nvPr>
            <p:ph type="sldNum" sz="quarter" idx="12"/>
          </p:nvPr>
        </p:nvSpPr>
        <p:spPr/>
        <p:txBody>
          <a:bodyPr/>
          <a:lstStyle/>
          <a:p>
            <a:fld id="{BEDC6BC0-6E12-40A7-A37A-F474C3CE4536}" type="slidenum">
              <a:rPr lang="en-AU" smtClean="0"/>
              <a:t>18</a:t>
            </a:fld>
            <a:endParaRPr lang="en-AU"/>
          </a:p>
        </p:txBody>
      </p:sp>
    </p:spTree>
    <p:extLst>
      <p:ext uri="{BB962C8B-B14F-4D97-AF65-F5344CB8AC3E}">
        <p14:creationId xmlns:p14="http://schemas.microsoft.com/office/powerpoint/2010/main" val="151355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2"/>
          <p:cNvSpPr/>
          <p:nvPr/>
        </p:nvSpPr>
        <p:spPr>
          <a:xfrm>
            <a:off x="2756966" y="736528"/>
            <a:ext cx="7089139" cy="2117783"/>
          </a:xfrm>
          <a:prstGeom prst="wedgeRoundRectCallout">
            <a:avLst>
              <a:gd name="adj1" fmla="val -55580"/>
              <a:gd name="adj2" fmla="val -316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Okay, maybe we’re starting to get a feeling for Randomness. Turning to our other Big Idea, Expectation, what do we expect when we play a game with dice?</a:t>
            </a:r>
          </a:p>
          <a:p>
            <a:pPr algn="ctr"/>
            <a:r>
              <a:rPr lang="en-AU" sz="2400" dirty="0"/>
              <a:t>Or when we just toss a die?</a:t>
            </a:r>
          </a:p>
        </p:txBody>
      </p:sp>
      <p:pic>
        <p:nvPicPr>
          <p:cNvPr id="14" name="Picture 13" descr="student6 look ahead0108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177" y="2933815"/>
            <a:ext cx="1603248" cy="1755648"/>
          </a:xfrm>
          <a:prstGeom prst="rect">
            <a:avLst/>
          </a:prstGeom>
        </p:spPr>
      </p:pic>
      <p:pic>
        <p:nvPicPr>
          <p:cNvPr id="16" name="Picture 15"/>
          <p:cNvPicPr/>
          <p:nvPr/>
        </p:nvPicPr>
        <p:blipFill rotWithShape="1">
          <a:blip r:embed="rId3" cstate="print">
            <a:extLst>
              <a:ext uri="{28A0092B-C50C-407E-A947-70E740481C1C}">
                <a14:useLocalDpi xmlns:a14="http://schemas.microsoft.com/office/drawing/2010/main" val="0"/>
              </a:ext>
            </a:extLst>
          </a:blip>
          <a:srcRect l="10452" t="6335" r="12542" b="54070"/>
          <a:stretch/>
        </p:blipFill>
        <p:spPr bwMode="auto">
          <a:xfrm>
            <a:off x="347943" y="1101912"/>
            <a:ext cx="1982881" cy="1662206"/>
          </a:xfrm>
          <a:prstGeom prst="rect">
            <a:avLst/>
          </a:prstGeom>
          <a:ln>
            <a:noFill/>
          </a:ln>
          <a:extLst>
            <a:ext uri="{53640926-AAD7-44d8-BBD7-CCE9431645EC}">
              <a14:shadowObscured xmlns="" xmlns:a14="http://schemas.microsoft.com/office/drawing/2010/main"/>
            </a:ext>
          </a:extLst>
        </p:spPr>
      </p:pic>
      <p:sp>
        <p:nvSpPr>
          <p:cNvPr id="17" name="Speech Bubble: Rectangle with Corners Rounded 2"/>
          <p:cNvSpPr/>
          <p:nvPr/>
        </p:nvSpPr>
        <p:spPr>
          <a:xfrm>
            <a:off x="2878392" y="3522152"/>
            <a:ext cx="7089139" cy="2117783"/>
          </a:xfrm>
          <a:prstGeom prst="wedgeRoundRectCallout">
            <a:avLst>
              <a:gd name="adj1" fmla="val -59361"/>
              <a:gd name="adj2" fmla="val -37939"/>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We want to make sure they are fair. Even if the outcomes move around randomly, we want them to have the same chance on each side in the long run.</a:t>
            </a:r>
          </a:p>
        </p:txBody>
      </p:sp>
      <p:sp>
        <p:nvSpPr>
          <p:cNvPr id="2" name="Slide Number Placeholder 1"/>
          <p:cNvSpPr>
            <a:spLocks noGrp="1"/>
          </p:cNvSpPr>
          <p:nvPr>
            <p:ph type="sldNum" sz="quarter" idx="12"/>
          </p:nvPr>
        </p:nvSpPr>
        <p:spPr/>
        <p:txBody>
          <a:bodyPr/>
          <a:lstStyle/>
          <a:p>
            <a:fld id="{BEDC6BC0-6E12-40A7-A37A-F474C3CE4536}" type="slidenum">
              <a:rPr lang="en-AU" smtClean="0"/>
              <a:t>19</a:t>
            </a:fld>
            <a:endParaRPr lang="en-AU"/>
          </a:p>
        </p:txBody>
      </p:sp>
    </p:spTree>
    <p:extLst>
      <p:ext uri="{BB962C8B-B14F-4D97-AF65-F5344CB8AC3E}">
        <p14:creationId xmlns:p14="http://schemas.microsoft.com/office/powerpoint/2010/main" val="317056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C6BC0-6E12-40A7-A37A-F474C3CE4536}" type="slidenum">
              <a:rPr kumimoji="0" lang="en-A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40" y="336504"/>
            <a:ext cx="1638384" cy="1765391"/>
          </a:xfrm>
          <a:prstGeom prst="rect">
            <a:avLst/>
          </a:prstGeom>
        </p:spPr>
      </p:pic>
      <p:sp>
        <p:nvSpPr>
          <p:cNvPr id="5" name="Oval Callout 4"/>
          <p:cNvSpPr/>
          <p:nvPr/>
        </p:nvSpPr>
        <p:spPr>
          <a:xfrm>
            <a:off x="2343190" y="539751"/>
            <a:ext cx="9501677" cy="5928782"/>
          </a:xfrm>
          <a:prstGeom prst="wedgeEllipseCallout">
            <a:avLst>
              <a:gd name="adj1" fmla="val -48981"/>
              <a:gd name="adj2" fmla="val -37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2400" dirty="0">
                <a:solidFill>
                  <a:prstClr val="white"/>
                </a:solidFill>
              </a:rPr>
              <a:t>In thinking about how to move student understanding to a higher level related to chance and probability, remember that students may have intuitive ideas or experiences that are different from the theoretical models that are introduced in the secondary curriculum. </a:t>
            </a:r>
            <a:r>
              <a:rPr lang="en-AU" sz="2400" i="1" dirty="0">
                <a:solidFill>
                  <a:prstClr val="white"/>
                </a:solidFill>
              </a:rPr>
              <a:t>Telling</a:t>
            </a:r>
            <a:r>
              <a:rPr lang="en-AU" sz="2400" dirty="0">
                <a:solidFill>
                  <a:prstClr val="white"/>
                </a:solidFill>
              </a:rPr>
              <a:t> them that these models apply for fair dice or fair coins may not be enough to dissuade them from their beliefs. What may be required is a statistical investigation to collect real-time evidence supporting the probabilistic model.</a:t>
            </a:r>
            <a:endParaRPr kumimoji="0" lang="en-AU"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0309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2"/>
          <p:cNvSpPr/>
          <p:nvPr/>
        </p:nvSpPr>
        <p:spPr>
          <a:xfrm>
            <a:off x="2756966" y="736529"/>
            <a:ext cx="7089139" cy="1633374"/>
          </a:xfrm>
          <a:prstGeom prst="wedgeRoundRectCallout">
            <a:avLst>
              <a:gd name="adj1" fmla="val -55177"/>
              <a:gd name="adj2" fmla="val -4285"/>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How then do we find out if a die is biased or fair; that is, each side has the same chance of coming up?</a:t>
            </a:r>
          </a:p>
        </p:txBody>
      </p:sp>
      <p:pic>
        <p:nvPicPr>
          <p:cNvPr id="16" name="Picture 15"/>
          <p:cNvPicPr/>
          <p:nvPr/>
        </p:nvPicPr>
        <p:blipFill rotWithShape="1">
          <a:blip r:embed="rId2" cstate="print">
            <a:extLst>
              <a:ext uri="{28A0092B-C50C-407E-A947-70E740481C1C}">
                <a14:useLocalDpi xmlns:a14="http://schemas.microsoft.com/office/drawing/2010/main" val="0"/>
              </a:ext>
            </a:extLst>
          </a:blip>
          <a:srcRect l="10452" t="6335" r="12542" b="54070"/>
          <a:stretch/>
        </p:blipFill>
        <p:spPr bwMode="auto">
          <a:xfrm>
            <a:off x="347943" y="1101912"/>
            <a:ext cx="1982881" cy="1662206"/>
          </a:xfrm>
          <a:prstGeom prst="rect">
            <a:avLst/>
          </a:prstGeom>
          <a:ln>
            <a:noFill/>
          </a:ln>
          <a:extLst>
            <a:ext uri="{53640926-AAD7-44d8-BBD7-CCE9431645EC}">
              <a14:shadowObscured xmlns="" xmlns:a14="http://schemas.microsoft.com/office/drawing/2010/main"/>
            </a:ext>
          </a:extLst>
        </p:spPr>
      </p:pic>
      <p:sp>
        <p:nvSpPr>
          <p:cNvPr id="17" name="Speech Bubble: Rectangle with Corners Rounded 2"/>
          <p:cNvSpPr/>
          <p:nvPr/>
        </p:nvSpPr>
        <p:spPr>
          <a:xfrm>
            <a:off x="2878392" y="3522152"/>
            <a:ext cx="7089139" cy="675517"/>
          </a:xfrm>
          <a:prstGeom prst="wedgeRoundRectCallout">
            <a:avLst>
              <a:gd name="adj1" fmla="val -59361"/>
              <a:gd name="adj2" fmla="val -37939"/>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Look at it carefully. Is it heavy on one side?</a:t>
            </a:r>
          </a:p>
        </p:txBody>
      </p:sp>
      <p:pic>
        <p:nvPicPr>
          <p:cNvPr id="2" name="Picture 1" descr="student2 leaning right0208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144" y="3192103"/>
            <a:ext cx="1831848" cy="1639824"/>
          </a:xfrm>
          <a:prstGeom prst="rect">
            <a:avLst/>
          </a:prstGeom>
        </p:spPr>
      </p:pic>
      <p:pic>
        <p:nvPicPr>
          <p:cNvPr id="3" name="Picture 2" descr="student1 hand up01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0613" y="4496969"/>
            <a:ext cx="1639824" cy="2100072"/>
          </a:xfrm>
          <a:prstGeom prst="rect">
            <a:avLst/>
          </a:prstGeom>
        </p:spPr>
      </p:pic>
      <p:sp>
        <p:nvSpPr>
          <p:cNvPr id="8" name="Speech Bubble: Rectangle with Corners Rounded 2"/>
          <p:cNvSpPr/>
          <p:nvPr/>
        </p:nvSpPr>
        <p:spPr>
          <a:xfrm>
            <a:off x="1791846" y="5316444"/>
            <a:ext cx="7089139" cy="675517"/>
          </a:xfrm>
          <a:prstGeom prst="wedgeRoundRectCallout">
            <a:avLst>
              <a:gd name="adj1" fmla="val 57296"/>
              <a:gd name="adj2" fmla="val -3564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Do the spots for the numbers make the 6-side heavier?</a:t>
            </a:r>
          </a:p>
        </p:txBody>
      </p:sp>
      <p:sp>
        <p:nvSpPr>
          <p:cNvPr id="5" name="Slide Number Placeholder 4"/>
          <p:cNvSpPr>
            <a:spLocks noGrp="1"/>
          </p:cNvSpPr>
          <p:nvPr>
            <p:ph type="sldNum" sz="quarter" idx="12"/>
          </p:nvPr>
        </p:nvSpPr>
        <p:spPr/>
        <p:txBody>
          <a:bodyPr/>
          <a:lstStyle/>
          <a:p>
            <a:fld id="{BEDC6BC0-6E12-40A7-A37A-F474C3CE4536}" type="slidenum">
              <a:rPr lang="en-AU" smtClean="0"/>
              <a:t>20</a:t>
            </a:fld>
            <a:endParaRPr lang="en-AU"/>
          </a:p>
        </p:txBody>
      </p:sp>
    </p:spTree>
    <p:extLst>
      <p:ext uri="{BB962C8B-B14F-4D97-AF65-F5344CB8AC3E}">
        <p14:creationId xmlns:p14="http://schemas.microsoft.com/office/powerpoint/2010/main" val="134521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2"/>
          <p:cNvSpPr/>
          <p:nvPr/>
        </p:nvSpPr>
        <p:spPr>
          <a:xfrm>
            <a:off x="3474142" y="258411"/>
            <a:ext cx="4901762" cy="593236"/>
          </a:xfrm>
          <a:prstGeom prst="wedgeRoundRectCallout">
            <a:avLst>
              <a:gd name="adj1" fmla="val -83366"/>
              <a:gd name="adj2" fmla="val 6663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Possibly. So what do we do to test it?</a:t>
            </a:r>
          </a:p>
        </p:txBody>
      </p:sp>
      <p:pic>
        <p:nvPicPr>
          <p:cNvPr id="16" name="Picture 15"/>
          <p:cNvPicPr/>
          <p:nvPr/>
        </p:nvPicPr>
        <p:blipFill rotWithShape="1">
          <a:blip r:embed="rId2" cstate="print">
            <a:extLst>
              <a:ext uri="{28A0092B-C50C-407E-A947-70E740481C1C}">
                <a14:useLocalDpi xmlns:a14="http://schemas.microsoft.com/office/drawing/2010/main" val="0"/>
              </a:ext>
            </a:extLst>
          </a:blip>
          <a:srcRect l="10452" t="6335" r="12542" b="54070"/>
          <a:stretch/>
        </p:blipFill>
        <p:spPr bwMode="auto">
          <a:xfrm>
            <a:off x="303119" y="354853"/>
            <a:ext cx="1982881" cy="1662206"/>
          </a:xfrm>
          <a:prstGeom prst="rect">
            <a:avLst/>
          </a:prstGeom>
          <a:ln>
            <a:noFill/>
          </a:ln>
          <a:extLst>
            <a:ext uri="{53640926-AAD7-44d8-BBD7-CCE9431645EC}">
              <a14:shadowObscured xmlns="" xmlns:a14="http://schemas.microsoft.com/office/drawing/2010/main"/>
            </a:ext>
          </a:extLst>
        </p:spPr>
      </p:pic>
      <p:sp>
        <p:nvSpPr>
          <p:cNvPr id="17" name="Speech Bubble: Rectangle with Corners Rounded 2"/>
          <p:cNvSpPr/>
          <p:nvPr/>
        </p:nvSpPr>
        <p:spPr>
          <a:xfrm>
            <a:off x="4790862" y="1071799"/>
            <a:ext cx="4607137" cy="675517"/>
          </a:xfrm>
          <a:prstGeom prst="wedgeRoundRectCallout">
            <a:avLst>
              <a:gd name="adj1" fmla="val 67442"/>
              <a:gd name="adj2" fmla="val -9544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Toss it a few times.</a:t>
            </a:r>
          </a:p>
        </p:txBody>
      </p:sp>
      <p:pic>
        <p:nvPicPr>
          <p:cNvPr id="3" name="Picture 2" descr="student1 hand up0108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0613" y="4496969"/>
            <a:ext cx="1639824" cy="2100072"/>
          </a:xfrm>
          <a:prstGeom prst="rect">
            <a:avLst/>
          </a:prstGeom>
        </p:spPr>
      </p:pic>
      <p:sp>
        <p:nvSpPr>
          <p:cNvPr id="8" name="Speech Bubble: Rectangle with Corners Rounded 2"/>
          <p:cNvSpPr/>
          <p:nvPr/>
        </p:nvSpPr>
        <p:spPr>
          <a:xfrm>
            <a:off x="1941259" y="2163855"/>
            <a:ext cx="7089139" cy="794498"/>
          </a:xfrm>
          <a:prstGeom prst="wedgeRoundRectCallout">
            <a:avLst>
              <a:gd name="adj1" fmla="val 61090"/>
              <a:gd name="adj2" fmla="val 3513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You can’t tell really because sometimes it doesn’t turn out that way.</a:t>
            </a:r>
          </a:p>
        </p:txBody>
      </p:sp>
      <p:sp>
        <p:nvSpPr>
          <p:cNvPr id="9" name="Speech Bubble: Rectangle with Corners Rounded 2"/>
          <p:cNvSpPr/>
          <p:nvPr/>
        </p:nvSpPr>
        <p:spPr>
          <a:xfrm>
            <a:off x="2032000" y="3227295"/>
            <a:ext cx="7321176" cy="1568824"/>
          </a:xfrm>
          <a:prstGeom prst="wedgeRoundRectCallout">
            <a:avLst>
              <a:gd name="adj1" fmla="val -53520"/>
              <a:gd name="adj2" fmla="val -993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It’s really the luck of the draw. You might get a run of 6s but then probably the next time you get a run of 1s. It just depends, sometimes it might come up more often but the next time it won’t.</a:t>
            </a:r>
          </a:p>
        </p:txBody>
      </p:sp>
      <p:sp>
        <p:nvSpPr>
          <p:cNvPr id="10" name="Speech Bubble: Rectangle with Corners Rounded 2"/>
          <p:cNvSpPr/>
          <p:nvPr/>
        </p:nvSpPr>
        <p:spPr>
          <a:xfrm>
            <a:off x="1941259" y="5368551"/>
            <a:ext cx="7089139" cy="675517"/>
          </a:xfrm>
          <a:prstGeom prst="wedgeRoundRectCallout">
            <a:avLst>
              <a:gd name="adj1" fmla="val 57296"/>
              <a:gd name="adj2" fmla="val -3564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But the chance is </a:t>
            </a:r>
            <a:r>
              <a:rPr lang="en-AU" sz="2400" i="1" dirty="0"/>
              <a:t>supposed</a:t>
            </a:r>
            <a:r>
              <a:rPr lang="en-AU" sz="2400" dirty="0"/>
              <a:t> to be equal.</a:t>
            </a:r>
          </a:p>
        </p:txBody>
      </p:sp>
      <p:pic>
        <p:nvPicPr>
          <p:cNvPr id="5" name="Picture 4" descr="student5 look ahead01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2042" y="1866900"/>
            <a:ext cx="1679448" cy="2100072"/>
          </a:xfrm>
          <a:prstGeom prst="rect">
            <a:avLst/>
          </a:prstGeom>
        </p:spPr>
      </p:pic>
      <p:pic>
        <p:nvPicPr>
          <p:cNvPr id="11" name="Picture 10" descr="student6 look ahead0108201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530" y="3217697"/>
            <a:ext cx="1603248" cy="1755648"/>
          </a:xfrm>
          <a:prstGeom prst="rect">
            <a:avLst/>
          </a:prstGeom>
        </p:spPr>
      </p:pic>
      <p:pic>
        <p:nvPicPr>
          <p:cNvPr id="6" name="Picture 5" descr="student3 looking left02082016.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41859" y="0"/>
            <a:ext cx="1411224" cy="1831848"/>
          </a:xfrm>
          <a:prstGeom prst="rect">
            <a:avLst/>
          </a:prstGeom>
        </p:spPr>
      </p:pic>
      <p:sp>
        <p:nvSpPr>
          <p:cNvPr id="2" name="Slide Number Placeholder 1"/>
          <p:cNvSpPr>
            <a:spLocks noGrp="1"/>
          </p:cNvSpPr>
          <p:nvPr>
            <p:ph type="sldNum" sz="quarter" idx="12"/>
          </p:nvPr>
        </p:nvSpPr>
        <p:spPr/>
        <p:txBody>
          <a:bodyPr/>
          <a:lstStyle/>
          <a:p>
            <a:fld id="{BEDC6BC0-6E12-40A7-A37A-F474C3CE4536}" type="slidenum">
              <a:rPr lang="en-AU" smtClean="0"/>
              <a:t>21</a:t>
            </a:fld>
            <a:endParaRPr lang="en-AU"/>
          </a:p>
        </p:txBody>
      </p:sp>
    </p:spTree>
    <p:extLst>
      <p:ext uri="{BB962C8B-B14F-4D97-AF65-F5344CB8AC3E}">
        <p14:creationId xmlns:p14="http://schemas.microsoft.com/office/powerpoint/2010/main" val="318668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oking at board02082016.jpg"/>
          <p:cNvPicPr>
            <a:picLocks noChangeAspect="1"/>
          </p:cNvPicPr>
          <p:nvPr/>
        </p:nvPicPr>
        <p:blipFill rotWithShape="1">
          <a:blip r:embed="rId2" cstate="print">
            <a:extLst>
              <a:ext uri="{28A0092B-C50C-407E-A947-70E740481C1C}">
                <a14:useLocalDpi xmlns:a14="http://schemas.microsoft.com/office/drawing/2010/main" val="0"/>
              </a:ext>
            </a:extLst>
          </a:blip>
          <a:srcRect l="2800" t="29956" r="68108"/>
          <a:stretch/>
        </p:blipFill>
        <p:spPr>
          <a:xfrm>
            <a:off x="537883" y="1240118"/>
            <a:ext cx="2988235" cy="4707516"/>
          </a:xfrm>
          <a:prstGeom prst="rect">
            <a:avLst/>
          </a:prstGeom>
        </p:spPr>
      </p:pic>
      <p:sp>
        <p:nvSpPr>
          <p:cNvPr id="3" name="Speech Bubble: Rectangle with Corners Rounded 2"/>
          <p:cNvSpPr/>
          <p:nvPr/>
        </p:nvSpPr>
        <p:spPr>
          <a:xfrm>
            <a:off x="2910942" y="326588"/>
            <a:ext cx="2126725" cy="675517"/>
          </a:xfrm>
          <a:prstGeom prst="wedgeRoundRectCallout">
            <a:avLst>
              <a:gd name="adj1" fmla="val -55672"/>
              <a:gd name="adj2" fmla="val 209865"/>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 Who says????</a:t>
            </a:r>
          </a:p>
        </p:txBody>
      </p:sp>
      <p:sp>
        <p:nvSpPr>
          <p:cNvPr id="4" name="Speech Bubble: Rectangle with Corners Rounded 2"/>
          <p:cNvSpPr/>
          <p:nvPr/>
        </p:nvSpPr>
        <p:spPr>
          <a:xfrm>
            <a:off x="3636121" y="3081244"/>
            <a:ext cx="5797177" cy="2958353"/>
          </a:xfrm>
          <a:prstGeom prst="wedgeRoundRectCallout">
            <a:avLst>
              <a:gd name="adj1" fmla="val 59374"/>
              <a:gd name="adj2" fmla="val -6151"/>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 When we did fractions, it was 1/6 chance for each side to come up. There are 6 sides so 1/6 for each. If the die has sides that are square and perpendicular to each other, and you throw it fair-like, it should be true.</a:t>
            </a:r>
          </a:p>
        </p:txBody>
      </p:sp>
      <p:pic>
        <p:nvPicPr>
          <p:cNvPr id="5" name="Picture 4" descr="student4 hand up front0208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3170" y="3335290"/>
            <a:ext cx="1893047" cy="2450260"/>
          </a:xfrm>
          <a:prstGeom prst="rect">
            <a:avLst/>
          </a:prstGeom>
        </p:spPr>
      </p:pic>
      <p:sp>
        <p:nvSpPr>
          <p:cNvPr id="6" name="Slide Number Placeholder 5"/>
          <p:cNvSpPr>
            <a:spLocks noGrp="1"/>
          </p:cNvSpPr>
          <p:nvPr>
            <p:ph type="sldNum" sz="quarter" idx="12"/>
          </p:nvPr>
        </p:nvSpPr>
        <p:spPr/>
        <p:txBody>
          <a:bodyPr/>
          <a:lstStyle/>
          <a:p>
            <a:fld id="{BEDC6BC0-6E12-40A7-A37A-F474C3CE4536}" type="slidenum">
              <a:rPr lang="en-AU" smtClean="0"/>
              <a:t>22</a:t>
            </a:fld>
            <a:endParaRPr lang="en-AU"/>
          </a:p>
        </p:txBody>
      </p:sp>
      <p:sp>
        <p:nvSpPr>
          <p:cNvPr id="7" name="Oval Callout 6"/>
          <p:cNvSpPr/>
          <p:nvPr/>
        </p:nvSpPr>
        <p:spPr>
          <a:xfrm>
            <a:off x="5992324" y="326588"/>
            <a:ext cx="4514809" cy="1574800"/>
          </a:xfrm>
          <a:prstGeom prst="wedgeEllipseCallout">
            <a:avLst>
              <a:gd name="adj1" fmla="val 62258"/>
              <a:gd name="adj2" fmla="val -283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2400" dirty="0">
                <a:solidFill>
                  <a:prstClr val="white"/>
                </a:solidFill>
              </a:rPr>
              <a:t>Stop and ask yourself what you would say.</a:t>
            </a:r>
            <a:endParaRPr kumimoji="0" lang="en-AU"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412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oking at board02082016.jpg"/>
          <p:cNvPicPr>
            <a:picLocks noChangeAspect="1"/>
          </p:cNvPicPr>
          <p:nvPr/>
        </p:nvPicPr>
        <p:blipFill rotWithShape="1">
          <a:blip r:embed="rId2" cstate="print">
            <a:extLst>
              <a:ext uri="{28A0092B-C50C-407E-A947-70E740481C1C}">
                <a14:useLocalDpi xmlns:a14="http://schemas.microsoft.com/office/drawing/2010/main" val="0"/>
              </a:ext>
            </a:extLst>
          </a:blip>
          <a:srcRect l="2800" t="29956" r="68108"/>
          <a:stretch/>
        </p:blipFill>
        <p:spPr>
          <a:xfrm>
            <a:off x="537883" y="1240118"/>
            <a:ext cx="2988235" cy="4707516"/>
          </a:xfrm>
          <a:prstGeom prst="rect">
            <a:avLst/>
          </a:prstGeom>
        </p:spPr>
      </p:pic>
      <p:sp>
        <p:nvSpPr>
          <p:cNvPr id="3" name="Speech Bubble: Rectangle with Corners Rounded 2"/>
          <p:cNvSpPr/>
          <p:nvPr/>
        </p:nvSpPr>
        <p:spPr>
          <a:xfrm>
            <a:off x="3291942" y="690655"/>
            <a:ext cx="7089139" cy="1684992"/>
          </a:xfrm>
          <a:prstGeom prst="wedgeRoundRectCallout">
            <a:avLst>
              <a:gd name="adj1" fmla="val -57358"/>
              <a:gd name="adj2" fmla="val 47595"/>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 Okay, you are going to test this with some dice. How many times do you think we should toss them? Six? A number to make it easy to work out if each side has an equal chance?</a:t>
            </a:r>
          </a:p>
        </p:txBody>
      </p:sp>
      <p:sp>
        <p:nvSpPr>
          <p:cNvPr id="4" name="Speech Bubble: Rectangle with Corners Rounded 2"/>
          <p:cNvSpPr/>
          <p:nvPr/>
        </p:nvSpPr>
        <p:spPr>
          <a:xfrm>
            <a:off x="3436468" y="3884706"/>
            <a:ext cx="5588001" cy="2136588"/>
          </a:xfrm>
          <a:prstGeom prst="wedgeRoundRectCallout">
            <a:avLst>
              <a:gd name="adj1" fmla="val 57235"/>
              <a:gd name="adj2" fmla="val -5510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 I think 6 isn’t enough. Like Riley said, you might get a few of one in a row so it has to have time to even out. Maybe a multiple of 6, like 12, or 18, or maybe 30.</a:t>
            </a:r>
          </a:p>
        </p:txBody>
      </p:sp>
      <p:pic>
        <p:nvPicPr>
          <p:cNvPr id="6" name="Picture 5" descr="student 1 thinking0108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78318" flipH="1">
            <a:off x="9472707" y="2797735"/>
            <a:ext cx="2510117" cy="2043206"/>
          </a:xfrm>
          <a:prstGeom prst="rect">
            <a:avLst/>
          </a:prstGeom>
        </p:spPr>
      </p:pic>
      <p:sp>
        <p:nvSpPr>
          <p:cNvPr id="5" name="Slide Number Placeholder 4"/>
          <p:cNvSpPr>
            <a:spLocks noGrp="1"/>
          </p:cNvSpPr>
          <p:nvPr>
            <p:ph type="sldNum" sz="quarter" idx="12"/>
          </p:nvPr>
        </p:nvSpPr>
        <p:spPr/>
        <p:txBody>
          <a:bodyPr/>
          <a:lstStyle/>
          <a:p>
            <a:fld id="{BEDC6BC0-6E12-40A7-A37A-F474C3CE4536}" type="slidenum">
              <a:rPr lang="en-AU" smtClean="0"/>
              <a:t>23</a:t>
            </a:fld>
            <a:endParaRPr lang="en-AU"/>
          </a:p>
        </p:txBody>
      </p:sp>
    </p:spTree>
    <p:extLst>
      <p:ext uri="{BB962C8B-B14F-4D97-AF65-F5344CB8AC3E}">
        <p14:creationId xmlns:p14="http://schemas.microsoft.com/office/powerpoint/2010/main" val="227861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696" y="0"/>
            <a:ext cx="3379449" cy="3872388"/>
          </a:xfrm>
          <a:prstGeom prst="rect">
            <a:avLst/>
          </a:prstGeom>
        </p:spPr>
      </p:pic>
      <p:sp>
        <p:nvSpPr>
          <p:cNvPr id="3" name="Speech Bubble: Rectangle with Corners Rounded 2"/>
          <p:cNvSpPr/>
          <p:nvPr/>
        </p:nvSpPr>
        <p:spPr>
          <a:xfrm>
            <a:off x="3887505" y="364780"/>
            <a:ext cx="7089139" cy="1834737"/>
          </a:xfrm>
          <a:prstGeom prst="wedgeRoundRectCallout">
            <a:avLst>
              <a:gd name="adj1" fmla="val -56521"/>
              <a:gd name="adj2" fmla="val -1369"/>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Okay, on your paper, write down a table like this and label it, then fill in what you </a:t>
            </a:r>
            <a:r>
              <a:rPr lang="en-AU" sz="2400" i="1" dirty="0"/>
              <a:t>expect</a:t>
            </a:r>
            <a:r>
              <a:rPr lang="en-AU" sz="2400" dirty="0"/>
              <a:t> should be the outcomes of 30 tosses of a fair die…</a:t>
            </a:r>
          </a:p>
        </p:txBody>
      </p:sp>
      <p:sp>
        <p:nvSpPr>
          <p:cNvPr id="6" name="Speech Bubble: Rectangle with Corners Rounded 2"/>
          <p:cNvSpPr/>
          <p:nvPr/>
        </p:nvSpPr>
        <p:spPr>
          <a:xfrm>
            <a:off x="805314" y="5028781"/>
            <a:ext cx="3795261" cy="1200569"/>
          </a:xfrm>
          <a:prstGeom prst="wedgeRoundRectCallout">
            <a:avLst>
              <a:gd name="adj1" fmla="val 308"/>
              <a:gd name="adj2" fmla="val -25573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 Now, let’s see what you have put…</a:t>
            </a:r>
          </a:p>
        </p:txBody>
      </p:sp>
      <p:pic>
        <p:nvPicPr>
          <p:cNvPr id="7" name="Picture 6" descr="Blank tab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092" y="2417489"/>
            <a:ext cx="3235508" cy="3318897"/>
          </a:xfrm>
          <a:prstGeom prst="rect">
            <a:avLst/>
          </a:prstGeom>
        </p:spPr>
      </p:pic>
      <p:sp>
        <p:nvSpPr>
          <p:cNvPr id="4" name="Slide Number Placeholder 3"/>
          <p:cNvSpPr>
            <a:spLocks noGrp="1"/>
          </p:cNvSpPr>
          <p:nvPr>
            <p:ph type="sldNum" sz="quarter" idx="12"/>
          </p:nvPr>
        </p:nvSpPr>
        <p:spPr/>
        <p:txBody>
          <a:bodyPr/>
          <a:lstStyle/>
          <a:p>
            <a:fld id="{BEDC6BC0-6E12-40A7-A37A-F474C3CE4536}" type="slidenum">
              <a:rPr lang="en-AU" smtClean="0"/>
              <a:t>24</a:t>
            </a:fld>
            <a:endParaRPr lang="en-AU"/>
          </a:p>
        </p:txBody>
      </p:sp>
    </p:spTree>
    <p:extLst>
      <p:ext uri="{BB962C8B-B14F-4D97-AF65-F5344CB8AC3E}">
        <p14:creationId xmlns:p14="http://schemas.microsoft.com/office/powerpoint/2010/main" val="304457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2 talking front0208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331" y="538510"/>
            <a:ext cx="1755648" cy="2023872"/>
          </a:xfrm>
          <a:prstGeom prst="rect">
            <a:avLst/>
          </a:prstGeom>
        </p:spPr>
      </p:pic>
      <p:sp>
        <p:nvSpPr>
          <p:cNvPr id="3" name="Speech Bubble: Rectangle with Corners Rounded 2"/>
          <p:cNvSpPr/>
          <p:nvPr/>
        </p:nvSpPr>
        <p:spPr>
          <a:xfrm>
            <a:off x="2927008" y="1249330"/>
            <a:ext cx="3515509" cy="1321936"/>
          </a:xfrm>
          <a:prstGeom prst="wedgeRoundRectCallout">
            <a:avLst>
              <a:gd name="adj1" fmla="val -65403"/>
              <a:gd name="adj2" fmla="val -55977"/>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This is because 4 is my favourite number, so it will come up most.</a:t>
            </a:r>
          </a:p>
        </p:txBody>
      </p:sp>
      <p:pic>
        <p:nvPicPr>
          <p:cNvPr id="4" name="Picture 3" descr="Screen Shot 2016-08-08 at 2.54.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824" y="2989856"/>
            <a:ext cx="3344748" cy="3469287"/>
          </a:xfrm>
          <a:prstGeom prst="rect">
            <a:avLst/>
          </a:prstGeom>
        </p:spPr>
      </p:pic>
      <p:sp>
        <p:nvSpPr>
          <p:cNvPr id="5" name="Speech Bubble: Rectangle with Corners Rounded 2"/>
          <p:cNvSpPr/>
          <p:nvPr/>
        </p:nvSpPr>
        <p:spPr>
          <a:xfrm>
            <a:off x="6272163" y="4561598"/>
            <a:ext cx="3946671" cy="1603243"/>
          </a:xfrm>
          <a:prstGeom prst="wedgeRoundRectCallout">
            <a:avLst>
              <a:gd name="adj1" fmla="val 23647"/>
              <a:gd name="adj2" fmla="val -13145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But that would be a biased die. It couldn’t be fair because the chance for 4 would be 2/3, not 1/6.</a:t>
            </a:r>
          </a:p>
        </p:txBody>
      </p:sp>
      <p:pic>
        <p:nvPicPr>
          <p:cNvPr id="6" name="Picture 5" descr="student6 talking left02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0388" y="989796"/>
            <a:ext cx="2478124" cy="2263009"/>
          </a:xfrm>
          <a:prstGeom prst="rect">
            <a:avLst/>
          </a:prstGeom>
        </p:spPr>
      </p:pic>
      <p:sp>
        <p:nvSpPr>
          <p:cNvPr id="7" name="Slide Number Placeholder 6"/>
          <p:cNvSpPr>
            <a:spLocks noGrp="1"/>
          </p:cNvSpPr>
          <p:nvPr>
            <p:ph type="sldNum" sz="quarter" idx="12"/>
          </p:nvPr>
        </p:nvSpPr>
        <p:spPr/>
        <p:txBody>
          <a:bodyPr/>
          <a:lstStyle/>
          <a:p>
            <a:fld id="{BEDC6BC0-6E12-40A7-A37A-F474C3CE4536}" type="slidenum">
              <a:rPr lang="en-AU" smtClean="0"/>
              <a:t>25</a:t>
            </a:fld>
            <a:endParaRPr lang="en-AU"/>
          </a:p>
        </p:txBody>
      </p:sp>
    </p:spTree>
    <p:extLst>
      <p:ext uri="{BB962C8B-B14F-4D97-AF65-F5344CB8AC3E}">
        <p14:creationId xmlns:p14="http://schemas.microsoft.com/office/powerpoint/2010/main" val="393636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2"/>
          <p:cNvSpPr/>
          <p:nvPr/>
        </p:nvSpPr>
        <p:spPr>
          <a:xfrm>
            <a:off x="402656" y="4780951"/>
            <a:ext cx="3515509" cy="1321936"/>
          </a:xfrm>
          <a:prstGeom prst="wedgeRoundRectCallout">
            <a:avLst>
              <a:gd name="adj1" fmla="val 46051"/>
              <a:gd name="adj2" fmla="val -9698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 think it has to be even to be fair.</a:t>
            </a:r>
          </a:p>
        </p:txBody>
      </p:sp>
      <p:pic>
        <p:nvPicPr>
          <p:cNvPr id="5" name="Picture 4" descr="student3 looking left0208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629" y="1882316"/>
            <a:ext cx="1863033" cy="2418321"/>
          </a:xfrm>
          <a:prstGeom prst="rect">
            <a:avLst/>
          </a:prstGeom>
        </p:spPr>
      </p:pic>
      <p:pic>
        <p:nvPicPr>
          <p:cNvPr id="6" name="Picture 5" descr="Table 5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34" y="207315"/>
            <a:ext cx="3115361" cy="3386262"/>
          </a:xfrm>
          <a:prstGeom prst="rect">
            <a:avLst/>
          </a:prstGeom>
        </p:spPr>
      </p:pic>
      <p:sp>
        <p:nvSpPr>
          <p:cNvPr id="7" name="Speech Bubble: Rectangle with Corners Rounded 2"/>
          <p:cNvSpPr/>
          <p:nvPr/>
        </p:nvSpPr>
        <p:spPr>
          <a:xfrm>
            <a:off x="6378101" y="573115"/>
            <a:ext cx="5329936" cy="1422545"/>
          </a:xfrm>
          <a:prstGeom prst="wedgeRoundRectCallout">
            <a:avLst>
              <a:gd name="adj1" fmla="val -185"/>
              <a:gd name="adj2" fmla="val 10513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But that’s too good. There would be random variation even with 30. I think it would be more like this.</a:t>
            </a:r>
          </a:p>
        </p:txBody>
      </p:sp>
      <p:pic>
        <p:nvPicPr>
          <p:cNvPr id="9" name="Picture 8" descr="student4 talking bemused left02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8894" y="2191861"/>
            <a:ext cx="1687103" cy="2353438"/>
          </a:xfrm>
          <a:prstGeom prst="rect">
            <a:avLst/>
          </a:prstGeom>
        </p:spPr>
      </p:pic>
      <p:pic>
        <p:nvPicPr>
          <p:cNvPr id="10" name="Picture 9" descr="RandomTab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0134" y="3492054"/>
            <a:ext cx="2852222" cy="3074061"/>
          </a:xfrm>
          <a:prstGeom prst="rect">
            <a:avLst/>
          </a:prstGeom>
        </p:spPr>
      </p:pic>
      <p:sp>
        <p:nvSpPr>
          <p:cNvPr id="11" name="Speech Bubble: Rectangle with Corners Rounded 2"/>
          <p:cNvSpPr/>
          <p:nvPr/>
        </p:nvSpPr>
        <p:spPr>
          <a:xfrm>
            <a:off x="9446961" y="4863720"/>
            <a:ext cx="2508865" cy="1688361"/>
          </a:xfrm>
          <a:prstGeom prst="wedgeRoundRectCallout">
            <a:avLst>
              <a:gd name="adj1" fmla="val 989"/>
              <a:gd name="adj2" fmla="val -8689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There would be one far out and some near to 5.</a:t>
            </a:r>
          </a:p>
        </p:txBody>
      </p:sp>
      <p:sp>
        <p:nvSpPr>
          <p:cNvPr id="2" name="Slide Number Placeholder 1"/>
          <p:cNvSpPr>
            <a:spLocks noGrp="1"/>
          </p:cNvSpPr>
          <p:nvPr>
            <p:ph type="sldNum" sz="quarter" idx="12"/>
          </p:nvPr>
        </p:nvSpPr>
        <p:spPr/>
        <p:txBody>
          <a:bodyPr/>
          <a:lstStyle/>
          <a:p>
            <a:fld id="{BEDC6BC0-6E12-40A7-A37A-F474C3CE4536}" type="slidenum">
              <a:rPr lang="en-AU" smtClean="0"/>
              <a:t>26</a:t>
            </a:fld>
            <a:endParaRPr lang="en-AU"/>
          </a:p>
        </p:txBody>
      </p:sp>
    </p:spTree>
    <p:extLst>
      <p:ext uri="{BB962C8B-B14F-4D97-AF65-F5344CB8AC3E}">
        <p14:creationId xmlns:p14="http://schemas.microsoft.com/office/powerpoint/2010/main" val="369352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print">
            <a:extLst>
              <a:ext uri="{28A0092B-C50C-407E-A947-70E740481C1C}">
                <a14:useLocalDpi xmlns:a14="http://schemas.microsoft.com/office/drawing/2010/main" val="0"/>
              </a:ext>
            </a:extLst>
          </a:blip>
          <a:srcRect l="10452" t="6335" r="12542" b="54070"/>
          <a:stretch/>
        </p:blipFill>
        <p:spPr bwMode="auto">
          <a:xfrm>
            <a:off x="549272" y="311945"/>
            <a:ext cx="1982881" cy="1662206"/>
          </a:xfrm>
          <a:prstGeom prst="rect">
            <a:avLst/>
          </a:prstGeom>
          <a:ln>
            <a:noFill/>
          </a:ln>
          <a:extLst>
            <a:ext uri="{53640926-AAD7-44d8-BBD7-CCE9431645EC}">
              <a14:shadowObscured xmlns="" xmlns:a14="http://schemas.microsoft.com/office/drawing/2010/main"/>
            </a:ext>
          </a:extLst>
        </p:spPr>
      </p:pic>
      <p:sp>
        <p:nvSpPr>
          <p:cNvPr id="4" name="Speech Bubble: Rectangle with Corners Rounded 2"/>
          <p:cNvSpPr/>
          <p:nvPr/>
        </p:nvSpPr>
        <p:spPr>
          <a:xfrm>
            <a:off x="3004443" y="557626"/>
            <a:ext cx="5095164" cy="820946"/>
          </a:xfrm>
          <a:prstGeom prst="wedgeRoundRectCallout">
            <a:avLst>
              <a:gd name="adj1" fmla="val -56154"/>
              <a:gd name="adj2" fmla="val -5764"/>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Okay, let’s see what happens when we actually each roll a die 30 times…</a:t>
            </a:r>
          </a:p>
        </p:txBody>
      </p:sp>
      <p:sp>
        <p:nvSpPr>
          <p:cNvPr id="5" name="Speech Bubble: Rectangle with Corners Rounded 2"/>
          <p:cNvSpPr/>
          <p:nvPr/>
        </p:nvSpPr>
        <p:spPr>
          <a:xfrm>
            <a:off x="1468779" y="5713152"/>
            <a:ext cx="9449430" cy="820946"/>
          </a:xfrm>
          <a:prstGeom prst="wedgeRoundRectCallout">
            <a:avLst>
              <a:gd name="adj1" fmla="val -33865"/>
              <a:gd name="adj2" fmla="val -8878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Comments? Were you careful not to toss in a biased way?</a:t>
            </a:r>
          </a:p>
          <a:p>
            <a:pPr algn="ctr"/>
            <a:r>
              <a:rPr lang="en-AU" sz="2400" dirty="0"/>
              <a:t>Would you call the results random?</a:t>
            </a:r>
          </a:p>
        </p:txBody>
      </p:sp>
      <p:sp>
        <p:nvSpPr>
          <p:cNvPr id="2" name="Slide Number Placeholder 1"/>
          <p:cNvSpPr>
            <a:spLocks noGrp="1"/>
          </p:cNvSpPr>
          <p:nvPr>
            <p:ph type="sldNum" sz="quarter" idx="12"/>
          </p:nvPr>
        </p:nvSpPr>
        <p:spPr/>
        <p:txBody>
          <a:bodyPr/>
          <a:lstStyle/>
          <a:p>
            <a:fld id="{BEDC6BC0-6E12-40A7-A37A-F474C3CE4536}" type="slidenum">
              <a:rPr lang="en-AU" smtClean="0"/>
              <a:t>27</a:t>
            </a:fld>
            <a:endParaRPr lang="en-AU"/>
          </a:p>
        </p:txBody>
      </p:sp>
      <p:pic>
        <p:nvPicPr>
          <p:cNvPr id="8" name="Picture 7">
            <a:extLst>
              <a:ext uri="{FF2B5EF4-FFF2-40B4-BE49-F238E27FC236}">
                <a16:creationId xmlns:a16="http://schemas.microsoft.com/office/drawing/2014/main" id="{32910BCA-02CC-8F42-8249-D6BB7696B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909" y="2406264"/>
            <a:ext cx="9639300" cy="2679700"/>
          </a:xfrm>
          <a:prstGeom prst="rect">
            <a:avLst/>
          </a:prstGeom>
        </p:spPr>
      </p:pic>
    </p:spTree>
    <p:extLst>
      <p:ext uri="{BB962C8B-B14F-4D97-AF65-F5344CB8AC3E}">
        <p14:creationId xmlns:p14="http://schemas.microsoft.com/office/powerpoint/2010/main" val="8841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p:cNvSpPr/>
          <p:nvPr/>
        </p:nvSpPr>
        <p:spPr>
          <a:xfrm>
            <a:off x="8062872" y="758575"/>
            <a:ext cx="3623918" cy="1254651"/>
          </a:xfrm>
          <a:prstGeom prst="wedgeRoundRectCallout">
            <a:avLst>
              <a:gd name="adj1" fmla="val -4125"/>
              <a:gd name="adj2" fmla="val 85244"/>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Look, there aren’t many came up exactly 5 times. That’s what surprises me.</a:t>
            </a:r>
          </a:p>
        </p:txBody>
      </p:sp>
      <p:pic>
        <p:nvPicPr>
          <p:cNvPr id="4" name="Picture 3" descr="student3 hand up0208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7548" y="293204"/>
            <a:ext cx="1546148" cy="2009067"/>
          </a:xfrm>
          <a:prstGeom prst="rect">
            <a:avLst/>
          </a:prstGeom>
        </p:spPr>
      </p:pic>
      <p:sp>
        <p:nvSpPr>
          <p:cNvPr id="5" name="Speech Bubble: Rectangle with Corners Rounded 2"/>
          <p:cNvSpPr/>
          <p:nvPr/>
        </p:nvSpPr>
        <p:spPr>
          <a:xfrm>
            <a:off x="4492659" y="2538434"/>
            <a:ext cx="2542309" cy="1350086"/>
          </a:xfrm>
          <a:prstGeom prst="wedgeRoundRectCallout">
            <a:avLst>
              <a:gd name="adj1" fmla="val -19248"/>
              <a:gd name="adj2" fmla="val -76169"/>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Mine is the best because it is the most even.</a:t>
            </a:r>
          </a:p>
        </p:txBody>
      </p:sp>
      <p:pic>
        <p:nvPicPr>
          <p:cNvPr id="6" name="Picture 5" descr="student 1 loook right talking0108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8791" y="199989"/>
            <a:ext cx="1868424" cy="1831848"/>
          </a:xfrm>
          <a:prstGeom prst="rect">
            <a:avLst/>
          </a:prstGeom>
        </p:spPr>
      </p:pic>
      <p:pic>
        <p:nvPicPr>
          <p:cNvPr id="7" name="Picture 6" descr="student6 interested  left02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1434" y="2074718"/>
            <a:ext cx="1563624" cy="2252472"/>
          </a:xfrm>
          <a:prstGeom prst="rect">
            <a:avLst/>
          </a:prstGeom>
        </p:spPr>
      </p:pic>
      <p:sp>
        <p:nvSpPr>
          <p:cNvPr id="9" name="Speech Bubble: Rectangle with Corners Rounded 2"/>
          <p:cNvSpPr/>
          <p:nvPr/>
        </p:nvSpPr>
        <p:spPr>
          <a:xfrm>
            <a:off x="743402" y="2613841"/>
            <a:ext cx="2542309" cy="1350086"/>
          </a:xfrm>
          <a:prstGeom prst="wedgeRoundRectCallout">
            <a:avLst>
              <a:gd name="adj1" fmla="val 13664"/>
              <a:gd name="adj2" fmla="val -9166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And look! I didn’t cheat and I got 11 6s.</a:t>
            </a:r>
          </a:p>
        </p:txBody>
      </p:sp>
      <p:cxnSp>
        <p:nvCxnSpPr>
          <p:cNvPr id="11" name="Straight Arrow Connector 10"/>
          <p:cNvCxnSpPr/>
          <p:nvPr/>
        </p:nvCxnSpPr>
        <p:spPr>
          <a:xfrm>
            <a:off x="3227294" y="3869765"/>
            <a:ext cx="298824" cy="328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a:stCxn id="5" idx="2"/>
          </p:cNvCxnSpPr>
          <p:nvPr/>
        </p:nvCxnSpPr>
        <p:spPr>
          <a:xfrm flipH="1">
            <a:off x="5514975" y="3888520"/>
            <a:ext cx="248839" cy="309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2"/>
          </p:nvPr>
        </p:nvSpPr>
        <p:spPr/>
        <p:txBody>
          <a:bodyPr/>
          <a:lstStyle/>
          <a:p>
            <a:fld id="{BEDC6BC0-6E12-40A7-A37A-F474C3CE4536}" type="slidenum">
              <a:rPr lang="en-AU" smtClean="0"/>
              <a:t>28</a:t>
            </a:fld>
            <a:endParaRPr lang="en-AU"/>
          </a:p>
        </p:txBody>
      </p:sp>
      <p:pic>
        <p:nvPicPr>
          <p:cNvPr id="12" name="Picture 11">
            <a:extLst>
              <a:ext uri="{FF2B5EF4-FFF2-40B4-BE49-F238E27FC236}">
                <a16:creationId xmlns:a16="http://schemas.microsoft.com/office/drawing/2014/main" id="{391D24CA-D90E-BF4D-A657-D610F61977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805" y="4198471"/>
            <a:ext cx="8997441" cy="2501265"/>
          </a:xfrm>
          <a:prstGeom prst="rect">
            <a:avLst/>
          </a:prstGeom>
        </p:spPr>
      </p:pic>
    </p:spTree>
    <p:extLst>
      <p:ext uri="{BB962C8B-B14F-4D97-AF65-F5344CB8AC3E}">
        <p14:creationId xmlns:p14="http://schemas.microsoft.com/office/powerpoint/2010/main" val="5942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udent 2 upset0908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706" y="476034"/>
            <a:ext cx="2517648" cy="1527048"/>
          </a:xfrm>
          <a:prstGeom prst="rect">
            <a:avLst/>
          </a:prstGeom>
        </p:spPr>
      </p:pic>
      <p:sp>
        <p:nvSpPr>
          <p:cNvPr id="8" name="Speech Bubble: Rectangle with Corners Rounded 2"/>
          <p:cNvSpPr/>
          <p:nvPr/>
        </p:nvSpPr>
        <p:spPr>
          <a:xfrm>
            <a:off x="1106914" y="2245979"/>
            <a:ext cx="3226027" cy="820946"/>
          </a:xfrm>
          <a:prstGeom prst="wedgeRoundRectCallout">
            <a:avLst>
              <a:gd name="adj1" fmla="val -38559"/>
              <a:gd name="adj2" fmla="val -105864"/>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My favourite number has let me down!</a:t>
            </a:r>
          </a:p>
        </p:txBody>
      </p:sp>
      <p:cxnSp>
        <p:nvCxnSpPr>
          <p:cNvPr id="10" name="Straight Arrow Connector 9"/>
          <p:cNvCxnSpPr>
            <a:cxnSpLocks/>
            <a:stCxn id="8" idx="2"/>
          </p:cNvCxnSpPr>
          <p:nvPr/>
        </p:nvCxnSpPr>
        <p:spPr>
          <a:xfrm>
            <a:off x="2719928" y="3066925"/>
            <a:ext cx="537622" cy="10088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10" descr="student1 hand up0108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6850" y="0"/>
            <a:ext cx="1639824" cy="2100072"/>
          </a:xfrm>
          <a:prstGeom prst="rect">
            <a:avLst/>
          </a:prstGeom>
        </p:spPr>
      </p:pic>
      <p:sp>
        <p:nvSpPr>
          <p:cNvPr id="12" name="Speech Bubble: Rectangle with Corners Rounded 2"/>
          <p:cNvSpPr/>
          <p:nvPr/>
        </p:nvSpPr>
        <p:spPr>
          <a:xfrm>
            <a:off x="4008491" y="904260"/>
            <a:ext cx="3226027" cy="1127739"/>
          </a:xfrm>
          <a:prstGeom prst="wedgeRoundRectCallout">
            <a:avLst>
              <a:gd name="adj1" fmla="val 69817"/>
              <a:gd name="adj2" fmla="val -49485"/>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Maybe you should change your favourite number to 3!</a:t>
            </a:r>
          </a:p>
        </p:txBody>
      </p:sp>
      <p:pic>
        <p:nvPicPr>
          <p:cNvPr id="13" name="Picture 12" descr="teacher look left hands together01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6504" y="2263588"/>
            <a:ext cx="2825496" cy="5077968"/>
          </a:xfrm>
          <a:prstGeom prst="rect">
            <a:avLst/>
          </a:prstGeom>
        </p:spPr>
      </p:pic>
      <p:sp>
        <p:nvSpPr>
          <p:cNvPr id="14" name="Speech Bubble: Rectangle with Corners Rounded 2"/>
          <p:cNvSpPr/>
          <p:nvPr/>
        </p:nvSpPr>
        <p:spPr>
          <a:xfrm>
            <a:off x="5139766" y="2356542"/>
            <a:ext cx="4563036" cy="1423576"/>
          </a:xfrm>
          <a:prstGeom prst="wedgeRoundRectCallout">
            <a:avLst>
              <a:gd name="adj1" fmla="val 61245"/>
              <a:gd name="adj2" fmla="val 28237"/>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Or maybe you need to reconsider how you deal with the variation and expectation in chance events!</a:t>
            </a:r>
          </a:p>
        </p:txBody>
      </p:sp>
      <p:sp>
        <p:nvSpPr>
          <p:cNvPr id="2" name="Slide Number Placeholder 1"/>
          <p:cNvSpPr>
            <a:spLocks noGrp="1"/>
          </p:cNvSpPr>
          <p:nvPr>
            <p:ph type="sldNum" sz="quarter" idx="12"/>
          </p:nvPr>
        </p:nvSpPr>
        <p:spPr/>
        <p:txBody>
          <a:bodyPr/>
          <a:lstStyle/>
          <a:p>
            <a:fld id="{BEDC6BC0-6E12-40A7-A37A-F474C3CE4536}" type="slidenum">
              <a:rPr lang="en-AU" smtClean="0"/>
              <a:t>29</a:t>
            </a:fld>
            <a:endParaRPr lang="en-AU"/>
          </a:p>
        </p:txBody>
      </p:sp>
      <p:pic>
        <p:nvPicPr>
          <p:cNvPr id="6" name="Picture 5">
            <a:extLst>
              <a:ext uri="{FF2B5EF4-FFF2-40B4-BE49-F238E27FC236}">
                <a16:creationId xmlns:a16="http://schemas.microsoft.com/office/drawing/2014/main" id="{F798874B-AE39-7A43-8398-F6DAFFF060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85" y="4104660"/>
            <a:ext cx="8516547" cy="2367577"/>
          </a:xfrm>
          <a:prstGeom prst="rect">
            <a:avLst/>
          </a:prstGeom>
        </p:spPr>
      </p:pic>
    </p:spTree>
    <p:extLst>
      <p:ext uri="{BB962C8B-B14F-4D97-AF65-F5344CB8AC3E}">
        <p14:creationId xmlns:p14="http://schemas.microsoft.com/office/powerpoint/2010/main" val="5186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C6BC0-6E12-40A7-A37A-F474C3CE4536}" type="slidenum">
              <a:rPr kumimoji="0" lang="en-A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40" y="336504"/>
            <a:ext cx="1638384" cy="1765391"/>
          </a:xfrm>
          <a:prstGeom prst="rect">
            <a:avLst/>
          </a:prstGeom>
        </p:spPr>
      </p:pic>
      <p:sp>
        <p:nvSpPr>
          <p:cNvPr id="5" name="Oval Callout 4"/>
          <p:cNvSpPr/>
          <p:nvPr/>
        </p:nvSpPr>
        <p:spPr>
          <a:xfrm>
            <a:off x="2343190" y="539751"/>
            <a:ext cx="9171477" cy="5285316"/>
          </a:xfrm>
          <a:prstGeom prst="wedgeEllipseCallout">
            <a:avLst>
              <a:gd name="adj1" fmla="val -48981"/>
              <a:gd name="adj2" fmla="val -37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2400" dirty="0">
                <a:solidFill>
                  <a:prstClr val="white"/>
                </a:solidFill>
              </a:rPr>
              <a:t>This process links the two sub-sections of the Statistics and Probability Curriculum together: </a:t>
            </a:r>
            <a:r>
              <a:rPr lang="en-AU" sz="2400" i="1" dirty="0">
                <a:solidFill>
                  <a:prstClr val="white"/>
                </a:solidFill>
              </a:rPr>
              <a:t>Chance</a:t>
            </a:r>
            <a:r>
              <a:rPr lang="en-AU" sz="2400" dirty="0">
                <a:solidFill>
                  <a:prstClr val="white"/>
                </a:solidFill>
              </a:rPr>
              <a:t> and </a:t>
            </a:r>
            <a:r>
              <a:rPr lang="en-AU" sz="2400" i="1" dirty="0">
                <a:solidFill>
                  <a:prstClr val="white"/>
                </a:solidFill>
              </a:rPr>
              <a:t>Data representation and interpretation</a:t>
            </a:r>
            <a:r>
              <a:rPr lang="en-AU" sz="2400" dirty="0">
                <a:solidFill>
                  <a:prstClr val="white"/>
                </a:solidFill>
              </a:rPr>
              <a:t>. As well, it illustrates three of the Big Ideas underlying this part of the Curriculum: Variation and Expectation, leading to Randomness. A statistical investigation produces sample data that show variation. The expectation arising from that variation for large samples leads to confirmation of the theoretical probability model, illustrating  a random process.</a:t>
            </a:r>
            <a:endParaRPr kumimoji="0" lang="en-AU"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36977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oking at board02082016.jpg"/>
          <p:cNvPicPr>
            <a:picLocks noChangeAspect="1"/>
          </p:cNvPicPr>
          <p:nvPr/>
        </p:nvPicPr>
        <p:blipFill rotWithShape="1">
          <a:blip r:embed="rId2" cstate="print">
            <a:extLst>
              <a:ext uri="{28A0092B-C50C-407E-A947-70E740481C1C}">
                <a14:useLocalDpi xmlns:a14="http://schemas.microsoft.com/office/drawing/2010/main" val="0"/>
              </a:ext>
            </a:extLst>
          </a:blip>
          <a:srcRect l="2800" t="29956" r="68108"/>
          <a:stretch/>
        </p:blipFill>
        <p:spPr>
          <a:xfrm>
            <a:off x="321067" y="1240118"/>
            <a:ext cx="2988235" cy="4707516"/>
          </a:xfrm>
          <a:prstGeom prst="rect">
            <a:avLst/>
          </a:prstGeom>
        </p:spPr>
      </p:pic>
      <p:sp>
        <p:nvSpPr>
          <p:cNvPr id="4" name="Speech Bubble: Rectangle with Corners Rounded 2"/>
          <p:cNvSpPr/>
          <p:nvPr/>
        </p:nvSpPr>
        <p:spPr>
          <a:xfrm>
            <a:off x="2896036" y="495667"/>
            <a:ext cx="7573055" cy="1579933"/>
          </a:xfrm>
          <a:prstGeom prst="wedgeRoundRectCallout">
            <a:avLst>
              <a:gd name="adj1" fmla="val -51942"/>
              <a:gd name="adj2" fmla="val 74707"/>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Now I want you to think of the variation in your results. To be totally fair like Sophie said, each number would have to come up 1/6</a:t>
            </a:r>
            <a:r>
              <a:rPr lang="en-AU" sz="2400" baseline="30000" dirty="0"/>
              <a:t>th</a:t>
            </a:r>
            <a:r>
              <a:rPr lang="en-AU" sz="2400" dirty="0"/>
              <a:t> of the time. What is your fraction for 6s, Emma?</a:t>
            </a:r>
          </a:p>
        </p:txBody>
      </p:sp>
      <p:pic>
        <p:nvPicPr>
          <p:cNvPr id="5" name="Picture 4" descr="student 1 look right 0108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27488" y="2702128"/>
            <a:ext cx="2188751" cy="2022185"/>
          </a:xfrm>
          <a:prstGeom prst="rect">
            <a:avLst/>
          </a:prstGeom>
        </p:spPr>
      </p:pic>
      <p:sp>
        <p:nvSpPr>
          <p:cNvPr id="6" name="Speech Bubble: Rectangle with Corners Rounded 2"/>
          <p:cNvSpPr/>
          <p:nvPr/>
        </p:nvSpPr>
        <p:spPr>
          <a:xfrm>
            <a:off x="5263052" y="2679692"/>
            <a:ext cx="3425056" cy="1161717"/>
          </a:xfrm>
          <a:prstGeom prst="wedgeRoundRectCallout">
            <a:avLst>
              <a:gd name="adj1" fmla="val 67063"/>
              <a:gd name="adj2" fmla="val 1698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Mine is 11/30, but how do I compare it with 1/6?</a:t>
            </a:r>
          </a:p>
        </p:txBody>
      </p:sp>
      <p:sp>
        <p:nvSpPr>
          <p:cNvPr id="7" name="Speech Bubble: Rectangle with Corners Rounded 2"/>
          <p:cNvSpPr/>
          <p:nvPr/>
        </p:nvSpPr>
        <p:spPr>
          <a:xfrm>
            <a:off x="2865062" y="4489477"/>
            <a:ext cx="3298693" cy="1520470"/>
          </a:xfrm>
          <a:prstGeom prst="wedgeRoundRectCallout">
            <a:avLst>
              <a:gd name="adj1" fmla="val 67897"/>
              <a:gd name="adj2" fmla="val 5685"/>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Could we use decimals or percentages? It’s easier than finding a common denominator!</a:t>
            </a:r>
          </a:p>
        </p:txBody>
      </p:sp>
      <p:pic>
        <p:nvPicPr>
          <p:cNvPr id="8" name="Picture 7" descr="student4 talking front02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4659" y="4663316"/>
            <a:ext cx="1984248" cy="1908048"/>
          </a:xfrm>
          <a:prstGeom prst="rect">
            <a:avLst/>
          </a:prstGeom>
        </p:spPr>
      </p:pic>
      <p:sp>
        <p:nvSpPr>
          <p:cNvPr id="9" name="Slide Number Placeholder 8"/>
          <p:cNvSpPr>
            <a:spLocks noGrp="1"/>
          </p:cNvSpPr>
          <p:nvPr>
            <p:ph type="sldNum" sz="quarter" idx="12"/>
          </p:nvPr>
        </p:nvSpPr>
        <p:spPr/>
        <p:txBody>
          <a:bodyPr/>
          <a:lstStyle/>
          <a:p>
            <a:fld id="{BEDC6BC0-6E12-40A7-A37A-F474C3CE4536}" type="slidenum">
              <a:rPr lang="en-AU" smtClean="0"/>
              <a:t>30</a:t>
            </a:fld>
            <a:endParaRPr lang="en-AU"/>
          </a:p>
        </p:txBody>
      </p:sp>
      <p:pic>
        <p:nvPicPr>
          <p:cNvPr id="11" name="Picture 10">
            <a:extLst>
              <a:ext uri="{FF2B5EF4-FFF2-40B4-BE49-F238E27FC236}">
                <a16:creationId xmlns:a16="http://schemas.microsoft.com/office/drawing/2014/main" id="{1CEF79AC-9B55-054C-AEFA-E217A7BCE4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9541" y="3175027"/>
            <a:ext cx="1244600" cy="2628900"/>
          </a:xfrm>
          <a:prstGeom prst="rect">
            <a:avLst/>
          </a:prstGeom>
        </p:spPr>
      </p:pic>
    </p:spTree>
    <p:extLst>
      <p:ext uri="{BB962C8B-B14F-4D97-AF65-F5344CB8AC3E}">
        <p14:creationId xmlns:p14="http://schemas.microsoft.com/office/powerpoint/2010/main" val="6264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oking at board02082016.jpg"/>
          <p:cNvPicPr>
            <a:picLocks noChangeAspect="1"/>
          </p:cNvPicPr>
          <p:nvPr/>
        </p:nvPicPr>
        <p:blipFill rotWithShape="1">
          <a:blip r:embed="rId2" cstate="print">
            <a:extLst>
              <a:ext uri="{28A0092B-C50C-407E-A947-70E740481C1C}">
                <a14:useLocalDpi xmlns:a14="http://schemas.microsoft.com/office/drawing/2010/main" val="0"/>
              </a:ext>
            </a:extLst>
          </a:blip>
          <a:srcRect l="2800" t="29956" r="68108"/>
          <a:stretch/>
        </p:blipFill>
        <p:spPr>
          <a:xfrm>
            <a:off x="321067" y="1240118"/>
            <a:ext cx="2988235" cy="4707516"/>
          </a:xfrm>
          <a:prstGeom prst="rect">
            <a:avLst/>
          </a:prstGeom>
        </p:spPr>
      </p:pic>
      <p:sp>
        <p:nvSpPr>
          <p:cNvPr id="4" name="Speech Bubble: Rectangle with Corners Rounded 2"/>
          <p:cNvSpPr/>
          <p:nvPr/>
        </p:nvSpPr>
        <p:spPr>
          <a:xfrm>
            <a:off x="2137182" y="185877"/>
            <a:ext cx="6798714" cy="898392"/>
          </a:xfrm>
          <a:prstGeom prst="wedgeRoundRectCallout">
            <a:avLst>
              <a:gd name="adj1" fmla="val -51942"/>
              <a:gd name="adj2" fmla="val 74707"/>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Okay, use your calculators? What do you get?</a:t>
            </a:r>
          </a:p>
        </p:txBody>
      </p:sp>
      <p:pic>
        <p:nvPicPr>
          <p:cNvPr id="5" name="Picture 4" descr="student 1 look right 0108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27488" y="2702128"/>
            <a:ext cx="2188751" cy="2022185"/>
          </a:xfrm>
          <a:prstGeom prst="rect">
            <a:avLst/>
          </a:prstGeom>
        </p:spPr>
      </p:pic>
      <p:sp>
        <p:nvSpPr>
          <p:cNvPr id="6" name="Speech Bubble: Rectangle with Corners Rounded 2"/>
          <p:cNvSpPr/>
          <p:nvPr/>
        </p:nvSpPr>
        <p:spPr>
          <a:xfrm>
            <a:off x="4816400" y="1394061"/>
            <a:ext cx="5140400" cy="960351"/>
          </a:xfrm>
          <a:prstGeom prst="wedgeRoundRectCallout">
            <a:avLst>
              <a:gd name="adj1" fmla="val 42870"/>
              <a:gd name="adj2" fmla="val 12375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11/30 = 0.3666666… or 36.666666…%. Can we round it to 37%?</a:t>
            </a:r>
          </a:p>
        </p:txBody>
      </p:sp>
      <p:sp>
        <p:nvSpPr>
          <p:cNvPr id="7" name="Speech Bubble: Rectangle with Corners Rounded 2"/>
          <p:cNvSpPr/>
          <p:nvPr/>
        </p:nvSpPr>
        <p:spPr>
          <a:xfrm>
            <a:off x="5908946" y="5734484"/>
            <a:ext cx="1238931" cy="635425"/>
          </a:xfrm>
          <a:prstGeom prst="wedgeRoundRectCallout">
            <a:avLst>
              <a:gd name="adj1" fmla="val 135876"/>
              <a:gd name="adj2" fmla="val -4628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20%.</a:t>
            </a:r>
          </a:p>
        </p:txBody>
      </p:sp>
      <p:sp>
        <p:nvSpPr>
          <p:cNvPr id="9" name="Speech Bubble: Rectangle with Corners Rounded 2"/>
          <p:cNvSpPr/>
          <p:nvPr/>
        </p:nvSpPr>
        <p:spPr>
          <a:xfrm>
            <a:off x="3825246" y="2571266"/>
            <a:ext cx="2168155" cy="449197"/>
          </a:xfrm>
          <a:prstGeom prst="wedgeRoundRectCallout">
            <a:avLst>
              <a:gd name="adj1" fmla="val -86331"/>
              <a:gd name="adj2" fmla="val -12491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Of course!</a:t>
            </a:r>
          </a:p>
        </p:txBody>
      </p:sp>
      <p:sp>
        <p:nvSpPr>
          <p:cNvPr id="10" name="Speech Bubble: Rectangle with Corners Rounded 2"/>
          <p:cNvSpPr/>
          <p:nvPr/>
        </p:nvSpPr>
        <p:spPr>
          <a:xfrm>
            <a:off x="3995599" y="3374228"/>
            <a:ext cx="4924809" cy="591098"/>
          </a:xfrm>
          <a:prstGeom prst="wedgeRoundRectCallout">
            <a:avLst>
              <a:gd name="adj1" fmla="val 57694"/>
              <a:gd name="adj2" fmla="val -4892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And 1/6 = 0.1666666… or about 17%.</a:t>
            </a:r>
          </a:p>
        </p:txBody>
      </p:sp>
      <p:pic>
        <p:nvPicPr>
          <p:cNvPr id="2" name="Picture 1" descr="student3 talking right02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08016" y="4912691"/>
            <a:ext cx="2154862" cy="1795272"/>
          </a:xfrm>
          <a:prstGeom prst="rect">
            <a:avLst/>
          </a:prstGeom>
        </p:spPr>
      </p:pic>
      <p:sp>
        <p:nvSpPr>
          <p:cNvPr id="8" name="Slide Number Placeholder 7"/>
          <p:cNvSpPr>
            <a:spLocks noGrp="1"/>
          </p:cNvSpPr>
          <p:nvPr>
            <p:ph type="sldNum" sz="quarter" idx="12"/>
          </p:nvPr>
        </p:nvSpPr>
        <p:spPr/>
        <p:txBody>
          <a:bodyPr/>
          <a:lstStyle/>
          <a:p>
            <a:fld id="{BEDC6BC0-6E12-40A7-A37A-F474C3CE4536}" type="slidenum">
              <a:rPr lang="en-AU" smtClean="0"/>
              <a:t>31</a:t>
            </a:fld>
            <a:endParaRPr lang="en-AU"/>
          </a:p>
        </p:txBody>
      </p:sp>
      <p:sp>
        <p:nvSpPr>
          <p:cNvPr id="11" name="Speech Bubble: Rectangle with Corners Rounded 2"/>
          <p:cNvSpPr/>
          <p:nvPr/>
        </p:nvSpPr>
        <p:spPr>
          <a:xfrm>
            <a:off x="3368384" y="4725861"/>
            <a:ext cx="2168155" cy="951196"/>
          </a:xfrm>
          <a:prstGeom prst="wedgeRoundRectCallout">
            <a:avLst>
              <a:gd name="adj1" fmla="val -86331"/>
              <a:gd name="adj2" fmla="val -12491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So what is the difference?</a:t>
            </a:r>
          </a:p>
        </p:txBody>
      </p:sp>
    </p:spTree>
    <p:extLst>
      <p:ext uri="{BB962C8B-B14F-4D97-AF65-F5344CB8AC3E}">
        <p14:creationId xmlns:p14="http://schemas.microsoft.com/office/powerpoint/2010/main" val="133380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udent 1 look right 0108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622337" y="180255"/>
            <a:ext cx="2188751" cy="2022185"/>
          </a:xfrm>
          <a:prstGeom prst="rect">
            <a:avLst/>
          </a:prstGeom>
        </p:spPr>
      </p:pic>
      <p:sp>
        <p:nvSpPr>
          <p:cNvPr id="7" name="Speech Bubble: Rectangle with Corners Rounded 2"/>
          <p:cNvSpPr/>
          <p:nvPr/>
        </p:nvSpPr>
        <p:spPr>
          <a:xfrm>
            <a:off x="4896662" y="363399"/>
            <a:ext cx="3798036" cy="2036902"/>
          </a:xfrm>
          <a:prstGeom prst="wedgeRoundRectCallout">
            <a:avLst>
              <a:gd name="adj1" fmla="val -67187"/>
              <a:gd name="adj2" fmla="val -3344"/>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And my biggest count is only 7/30, which turns into 0.2333333… or about 23%. </a:t>
            </a:r>
          </a:p>
          <a:p>
            <a:pPr algn="ctr"/>
            <a:r>
              <a:rPr lang="en-AU" sz="2400" dirty="0"/>
              <a:t>My difference is only 6%!</a:t>
            </a:r>
          </a:p>
        </p:txBody>
      </p:sp>
      <p:sp>
        <p:nvSpPr>
          <p:cNvPr id="9" name="Speech Bubble: Rectangle with Corners Rounded 2"/>
          <p:cNvSpPr/>
          <p:nvPr/>
        </p:nvSpPr>
        <p:spPr>
          <a:xfrm>
            <a:off x="2872746" y="4549962"/>
            <a:ext cx="2168155" cy="1343509"/>
          </a:xfrm>
          <a:prstGeom prst="wedgeRoundRectCallout">
            <a:avLst>
              <a:gd name="adj1" fmla="val -30977"/>
              <a:gd name="adj2" fmla="val -204319"/>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And one of mine has 0% difference!</a:t>
            </a:r>
          </a:p>
        </p:txBody>
      </p:sp>
      <p:sp>
        <p:nvSpPr>
          <p:cNvPr id="10" name="Speech Bubble: Rectangle with Corners Rounded 2"/>
          <p:cNvSpPr/>
          <p:nvPr/>
        </p:nvSpPr>
        <p:spPr>
          <a:xfrm>
            <a:off x="7097511" y="3397882"/>
            <a:ext cx="1957633" cy="985561"/>
          </a:xfrm>
          <a:prstGeom prst="wedgeRoundRectCallout">
            <a:avLst>
              <a:gd name="adj1" fmla="val 65479"/>
              <a:gd name="adj2" fmla="val -13834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So does one of mine!</a:t>
            </a:r>
          </a:p>
        </p:txBody>
      </p:sp>
      <p:pic>
        <p:nvPicPr>
          <p:cNvPr id="2" name="Picture 1" descr="student3 talking right0208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024" y="408290"/>
            <a:ext cx="2154862" cy="1795272"/>
          </a:xfrm>
          <a:prstGeom prst="rect">
            <a:avLst/>
          </a:prstGeom>
        </p:spPr>
      </p:pic>
      <p:sp>
        <p:nvSpPr>
          <p:cNvPr id="8" name="Slide Number Placeholder 7"/>
          <p:cNvSpPr>
            <a:spLocks noGrp="1"/>
          </p:cNvSpPr>
          <p:nvPr>
            <p:ph type="sldNum" sz="quarter" idx="12"/>
          </p:nvPr>
        </p:nvSpPr>
        <p:spPr/>
        <p:txBody>
          <a:bodyPr/>
          <a:lstStyle/>
          <a:p>
            <a:fld id="{BEDC6BC0-6E12-40A7-A37A-F474C3CE4536}" type="slidenum">
              <a:rPr lang="en-AU" smtClean="0"/>
              <a:t>32</a:t>
            </a:fld>
            <a:endParaRPr lang="en-AU"/>
          </a:p>
        </p:txBody>
      </p:sp>
      <p:pic>
        <p:nvPicPr>
          <p:cNvPr id="4" name="Picture 3">
            <a:extLst>
              <a:ext uri="{FF2B5EF4-FFF2-40B4-BE49-F238E27FC236}">
                <a16:creationId xmlns:a16="http://schemas.microsoft.com/office/drawing/2014/main" id="{64390C65-AF5E-9F4F-828A-9171A0C97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4250" y="2680706"/>
            <a:ext cx="1479550" cy="3125172"/>
          </a:xfrm>
          <a:prstGeom prst="rect">
            <a:avLst/>
          </a:prstGeom>
        </p:spPr>
      </p:pic>
      <p:pic>
        <p:nvPicPr>
          <p:cNvPr id="15" name="Picture 14">
            <a:extLst>
              <a:ext uri="{FF2B5EF4-FFF2-40B4-BE49-F238E27FC236}">
                <a16:creationId xmlns:a16="http://schemas.microsoft.com/office/drawing/2014/main" id="{7FA3E8E2-CC55-454F-8B60-4EED22F1D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555" y="1092201"/>
            <a:ext cx="1485514" cy="3122612"/>
          </a:xfrm>
          <a:prstGeom prst="rect">
            <a:avLst/>
          </a:prstGeom>
        </p:spPr>
      </p:pic>
    </p:spTree>
    <p:extLst>
      <p:ext uri="{BB962C8B-B14F-4D97-AF65-F5344CB8AC3E}">
        <p14:creationId xmlns:p14="http://schemas.microsoft.com/office/powerpoint/2010/main" val="241325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oking at board02082016.jpg"/>
          <p:cNvPicPr>
            <a:picLocks noChangeAspect="1"/>
          </p:cNvPicPr>
          <p:nvPr/>
        </p:nvPicPr>
        <p:blipFill rotWithShape="1">
          <a:blip r:embed="rId2" cstate="print">
            <a:extLst>
              <a:ext uri="{28A0092B-C50C-407E-A947-70E740481C1C}">
                <a14:useLocalDpi xmlns:a14="http://schemas.microsoft.com/office/drawing/2010/main" val="0"/>
              </a:ext>
            </a:extLst>
          </a:blip>
          <a:srcRect l="2800" t="29956" r="68108"/>
          <a:stretch/>
        </p:blipFill>
        <p:spPr>
          <a:xfrm>
            <a:off x="321067" y="1240118"/>
            <a:ext cx="2988235" cy="4707516"/>
          </a:xfrm>
          <a:prstGeom prst="rect">
            <a:avLst/>
          </a:prstGeom>
        </p:spPr>
      </p:pic>
      <p:sp>
        <p:nvSpPr>
          <p:cNvPr id="4" name="Speech Bubble: Rectangle with Corners Rounded 2"/>
          <p:cNvSpPr/>
          <p:nvPr/>
        </p:nvSpPr>
        <p:spPr>
          <a:xfrm>
            <a:off x="2137182" y="185877"/>
            <a:ext cx="6798714" cy="898392"/>
          </a:xfrm>
          <a:prstGeom prst="wedgeRoundRectCallout">
            <a:avLst>
              <a:gd name="adj1" fmla="val -51942"/>
              <a:gd name="adj2" fmla="val 74707"/>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It seems like quite a bit of variation, doesn’t it?</a:t>
            </a:r>
          </a:p>
        </p:txBody>
      </p:sp>
      <p:sp>
        <p:nvSpPr>
          <p:cNvPr id="6" name="Speech Bubble: Rectangle with Corners Rounded 2"/>
          <p:cNvSpPr/>
          <p:nvPr/>
        </p:nvSpPr>
        <p:spPr>
          <a:xfrm>
            <a:off x="4816400" y="1394061"/>
            <a:ext cx="4800915" cy="960351"/>
          </a:xfrm>
          <a:prstGeom prst="wedgeRoundRectCallout">
            <a:avLst>
              <a:gd name="adj1" fmla="val 42870"/>
              <a:gd name="adj2" fmla="val 12375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Would it be better if we put them all together?</a:t>
            </a:r>
          </a:p>
        </p:txBody>
      </p:sp>
      <p:sp>
        <p:nvSpPr>
          <p:cNvPr id="7" name="Speech Bubble: Rectangle with Corners Rounded 2"/>
          <p:cNvSpPr/>
          <p:nvPr/>
        </p:nvSpPr>
        <p:spPr>
          <a:xfrm>
            <a:off x="3314180" y="2568771"/>
            <a:ext cx="4692507" cy="1458513"/>
          </a:xfrm>
          <a:prstGeom prst="wedgeRoundRectCallout">
            <a:avLst>
              <a:gd name="adj1" fmla="val -62136"/>
              <a:gd name="adj2" fmla="val -57814"/>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Right, how many tosses would we have all together?</a:t>
            </a:r>
          </a:p>
        </p:txBody>
      </p:sp>
      <p:sp>
        <p:nvSpPr>
          <p:cNvPr id="11" name="Speech Bubble: Rectangle with Corners Rounded 2"/>
          <p:cNvSpPr/>
          <p:nvPr/>
        </p:nvSpPr>
        <p:spPr>
          <a:xfrm>
            <a:off x="3063922" y="4920688"/>
            <a:ext cx="4692507" cy="1458513"/>
          </a:xfrm>
          <a:prstGeom prst="wedgeRoundRectCallout">
            <a:avLst>
              <a:gd name="adj1" fmla="val -62136"/>
              <a:gd name="adj2" fmla="val -57814"/>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Okay, you can each add up a face and check each other and give us the percentage as well.</a:t>
            </a:r>
          </a:p>
        </p:txBody>
      </p:sp>
      <p:sp>
        <p:nvSpPr>
          <p:cNvPr id="12" name="Speech Bubble: Rectangle with Corners Rounded 2"/>
          <p:cNvSpPr/>
          <p:nvPr/>
        </p:nvSpPr>
        <p:spPr>
          <a:xfrm>
            <a:off x="7449161" y="4275118"/>
            <a:ext cx="1471248" cy="433707"/>
          </a:xfrm>
          <a:prstGeom prst="wedgeRoundRectCallout">
            <a:avLst>
              <a:gd name="adj1" fmla="val 61809"/>
              <a:gd name="adj2" fmla="val -26244"/>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 210</a:t>
            </a:r>
          </a:p>
        </p:txBody>
      </p:sp>
      <p:pic>
        <p:nvPicPr>
          <p:cNvPr id="8" name="Picture 7" descr="student2 talking front0208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3609" y="3063562"/>
            <a:ext cx="1924374" cy="2218376"/>
          </a:xfrm>
          <a:prstGeom prst="rect">
            <a:avLst/>
          </a:prstGeom>
        </p:spPr>
      </p:pic>
      <p:sp>
        <p:nvSpPr>
          <p:cNvPr id="2" name="Slide Number Placeholder 1"/>
          <p:cNvSpPr>
            <a:spLocks noGrp="1"/>
          </p:cNvSpPr>
          <p:nvPr>
            <p:ph type="sldNum" sz="quarter" idx="12"/>
          </p:nvPr>
        </p:nvSpPr>
        <p:spPr/>
        <p:txBody>
          <a:bodyPr/>
          <a:lstStyle/>
          <a:p>
            <a:fld id="{BEDC6BC0-6E12-40A7-A37A-F474C3CE4536}" type="slidenum">
              <a:rPr lang="en-AU" smtClean="0"/>
              <a:t>33</a:t>
            </a:fld>
            <a:endParaRPr lang="en-AU"/>
          </a:p>
        </p:txBody>
      </p:sp>
    </p:spTree>
    <p:extLst>
      <p:ext uri="{BB962C8B-B14F-4D97-AF65-F5344CB8AC3E}">
        <p14:creationId xmlns:p14="http://schemas.microsoft.com/office/powerpoint/2010/main" val="125312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8-13 at 4.37.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23" y="902453"/>
            <a:ext cx="5137640" cy="3419308"/>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7726" b="59725"/>
          <a:stretch/>
        </p:blipFill>
        <p:spPr>
          <a:xfrm flipH="1">
            <a:off x="9059789" y="401620"/>
            <a:ext cx="2415945" cy="2210487"/>
          </a:xfrm>
          <a:prstGeom prst="rect">
            <a:avLst/>
          </a:prstGeom>
        </p:spPr>
      </p:pic>
      <p:sp>
        <p:nvSpPr>
          <p:cNvPr id="4" name="Speech Bubble: Rectangle with Corners Rounded 2"/>
          <p:cNvSpPr/>
          <p:nvPr/>
        </p:nvSpPr>
        <p:spPr>
          <a:xfrm>
            <a:off x="5432495" y="261285"/>
            <a:ext cx="3416230" cy="1363080"/>
          </a:xfrm>
          <a:prstGeom prst="wedgeRoundRectCallout">
            <a:avLst>
              <a:gd name="adj1" fmla="val 70281"/>
              <a:gd name="adj2" fmla="val 14747"/>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 What do you think now? How many of each should we </a:t>
            </a:r>
            <a:r>
              <a:rPr lang="en-AU" sz="2400" i="1" dirty="0"/>
              <a:t>expect</a:t>
            </a:r>
            <a:r>
              <a:rPr lang="en-AU" sz="2400" dirty="0"/>
              <a:t>?</a:t>
            </a:r>
          </a:p>
        </p:txBody>
      </p:sp>
      <p:pic>
        <p:nvPicPr>
          <p:cNvPr id="5" name="Picture 4" descr="student4 hand up front02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5068" y="4461040"/>
            <a:ext cx="1563624" cy="2023872"/>
          </a:xfrm>
          <a:prstGeom prst="rect">
            <a:avLst/>
          </a:prstGeom>
        </p:spPr>
      </p:pic>
      <p:sp>
        <p:nvSpPr>
          <p:cNvPr id="6" name="Speech Bubble: Rectangle with Corners Rounded 2"/>
          <p:cNvSpPr/>
          <p:nvPr/>
        </p:nvSpPr>
        <p:spPr>
          <a:xfrm>
            <a:off x="7650489" y="3451675"/>
            <a:ext cx="4042061" cy="3115896"/>
          </a:xfrm>
          <a:prstGeom prst="wedgeRoundRectCallout">
            <a:avLst>
              <a:gd name="adj1" fmla="val -62669"/>
              <a:gd name="adj2" fmla="val -4641"/>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It still isn’t very even. There are nearly twice as many 6s as 3s. The difference is 18 and Emma’s difference of most and least was only 9. So it is worse when we do more trials!</a:t>
            </a:r>
          </a:p>
        </p:txBody>
      </p:sp>
      <p:sp>
        <p:nvSpPr>
          <p:cNvPr id="7" name="Slide Number Placeholder 6"/>
          <p:cNvSpPr>
            <a:spLocks noGrp="1"/>
          </p:cNvSpPr>
          <p:nvPr>
            <p:ph type="sldNum" sz="quarter" idx="12"/>
          </p:nvPr>
        </p:nvSpPr>
        <p:spPr/>
        <p:txBody>
          <a:bodyPr/>
          <a:lstStyle/>
          <a:p>
            <a:fld id="{BEDC6BC0-6E12-40A7-A37A-F474C3CE4536}" type="slidenum">
              <a:rPr lang="en-AU" smtClean="0"/>
              <a:t>34</a:t>
            </a:fld>
            <a:endParaRPr lang="en-AU"/>
          </a:p>
        </p:txBody>
      </p:sp>
      <p:pic>
        <p:nvPicPr>
          <p:cNvPr id="8" name="Picture 7"/>
          <p:cNvPicPr>
            <a:picLocks noChangeAspect="1"/>
          </p:cNvPicPr>
          <p:nvPr/>
        </p:nvPicPr>
        <p:blipFill>
          <a:blip r:embed="rId5"/>
          <a:stretch>
            <a:fillRect/>
          </a:stretch>
        </p:blipFill>
        <p:spPr>
          <a:xfrm flipH="1">
            <a:off x="503238" y="4471856"/>
            <a:ext cx="1450974" cy="2249619"/>
          </a:xfrm>
          <a:prstGeom prst="rect">
            <a:avLst/>
          </a:prstGeom>
        </p:spPr>
      </p:pic>
      <p:sp>
        <p:nvSpPr>
          <p:cNvPr id="9" name="Speech Bubble: Rectangle with Corners Rounded 2"/>
          <p:cNvSpPr/>
          <p:nvPr/>
        </p:nvSpPr>
        <p:spPr>
          <a:xfrm>
            <a:off x="2532481" y="5009623"/>
            <a:ext cx="1160872" cy="674105"/>
          </a:xfrm>
          <a:prstGeom prst="wedgeRoundRectCallout">
            <a:avLst>
              <a:gd name="adj1" fmla="val -85609"/>
              <a:gd name="adj2" fmla="val 35320"/>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35</a:t>
            </a:r>
          </a:p>
        </p:txBody>
      </p:sp>
      <p:cxnSp>
        <p:nvCxnSpPr>
          <p:cNvPr id="10" name="Straight Arrow Connector 9"/>
          <p:cNvCxnSpPr/>
          <p:nvPr/>
        </p:nvCxnSpPr>
        <p:spPr>
          <a:xfrm flipH="1" flipV="1">
            <a:off x="1543052" y="2903060"/>
            <a:ext cx="708260" cy="668815"/>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466850" y="2428577"/>
            <a:ext cx="784462" cy="324386"/>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8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8-13 at 4.37.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68" y="1226839"/>
            <a:ext cx="5137640" cy="3419308"/>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7726" b="59725"/>
          <a:stretch/>
        </p:blipFill>
        <p:spPr>
          <a:xfrm flipH="1">
            <a:off x="9059789" y="401620"/>
            <a:ext cx="2415945" cy="2210487"/>
          </a:xfrm>
          <a:prstGeom prst="rect">
            <a:avLst/>
          </a:prstGeom>
        </p:spPr>
      </p:pic>
      <p:sp>
        <p:nvSpPr>
          <p:cNvPr id="4" name="Speech Bubble: Rectangle with Corners Rounded 2"/>
          <p:cNvSpPr/>
          <p:nvPr/>
        </p:nvSpPr>
        <p:spPr>
          <a:xfrm>
            <a:off x="5714638" y="728010"/>
            <a:ext cx="3252232" cy="1486996"/>
          </a:xfrm>
          <a:prstGeom prst="wedgeRoundRectCallout">
            <a:avLst>
              <a:gd name="adj1" fmla="val 70281"/>
              <a:gd name="adj2" fmla="val 14747"/>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Aha, but how do the </a:t>
            </a:r>
            <a:r>
              <a:rPr lang="en-AU" sz="2400" i="1" dirty="0"/>
              <a:t>percentages</a:t>
            </a:r>
            <a:r>
              <a:rPr lang="en-AU" sz="2400" dirty="0"/>
              <a:t> compare with the 17% we expect?</a:t>
            </a:r>
          </a:p>
        </p:txBody>
      </p:sp>
      <p:sp>
        <p:nvSpPr>
          <p:cNvPr id="6" name="Speech Bubble: Rectangle with Corners Rounded 2"/>
          <p:cNvSpPr/>
          <p:nvPr/>
        </p:nvSpPr>
        <p:spPr>
          <a:xfrm>
            <a:off x="7650489" y="3451675"/>
            <a:ext cx="4042061" cy="3115896"/>
          </a:xfrm>
          <a:prstGeom prst="wedgeRoundRectCallout">
            <a:avLst>
              <a:gd name="adj1" fmla="val -61401"/>
              <a:gd name="adj2" fmla="val -46135"/>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The biggest difference in the percentages from 17% is 7% for the 3s but that is much less than the 20% difference for the 6s that Emma got when she did 30 rolls.</a:t>
            </a:r>
          </a:p>
        </p:txBody>
      </p:sp>
      <p:pic>
        <p:nvPicPr>
          <p:cNvPr id="7" name="Picture 6" descr="student3 looking left02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5511" y="2703265"/>
            <a:ext cx="1411224" cy="1831848"/>
          </a:xfrm>
          <a:prstGeom prst="rect">
            <a:avLst/>
          </a:prstGeom>
        </p:spPr>
      </p:pic>
      <p:pic>
        <p:nvPicPr>
          <p:cNvPr id="8" name="Picture 7" descr="student6 thinking0208201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783" y="4781654"/>
            <a:ext cx="1639824" cy="1871472"/>
          </a:xfrm>
          <a:prstGeom prst="rect">
            <a:avLst/>
          </a:prstGeom>
        </p:spPr>
      </p:pic>
      <p:sp>
        <p:nvSpPr>
          <p:cNvPr id="9" name="Speech Bubble: Rectangle with Corners Rounded 2"/>
          <p:cNvSpPr/>
          <p:nvPr/>
        </p:nvSpPr>
        <p:spPr>
          <a:xfrm>
            <a:off x="2986488" y="5312917"/>
            <a:ext cx="3967095" cy="1270143"/>
          </a:xfrm>
          <a:prstGeom prst="wedgeRoundRectCallout">
            <a:avLst>
              <a:gd name="adj1" fmla="val -61158"/>
              <a:gd name="adj2" fmla="val -28471"/>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So it really isn’t too bad. Except for 3, the percentages are all near 17%.</a:t>
            </a:r>
          </a:p>
        </p:txBody>
      </p:sp>
      <p:sp>
        <p:nvSpPr>
          <p:cNvPr id="5" name="Slide Number Placeholder 4"/>
          <p:cNvSpPr>
            <a:spLocks noGrp="1"/>
          </p:cNvSpPr>
          <p:nvPr>
            <p:ph type="sldNum" sz="quarter" idx="12"/>
          </p:nvPr>
        </p:nvSpPr>
        <p:spPr/>
        <p:txBody>
          <a:bodyPr/>
          <a:lstStyle/>
          <a:p>
            <a:fld id="{BEDC6BC0-6E12-40A7-A37A-F474C3CE4536}" type="slidenum">
              <a:rPr lang="en-AU" smtClean="0"/>
              <a:t>35</a:t>
            </a:fld>
            <a:endParaRPr lang="en-AU"/>
          </a:p>
        </p:txBody>
      </p:sp>
      <p:cxnSp>
        <p:nvCxnSpPr>
          <p:cNvPr id="11" name="Straight Arrow Connector 10"/>
          <p:cNvCxnSpPr/>
          <p:nvPr/>
        </p:nvCxnSpPr>
        <p:spPr>
          <a:xfrm>
            <a:off x="5332805" y="2752963"/>
            <a:ext cx="562337" cy="367059"/>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0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p:cNvSpPr/>
          <p:nvPr/>
        </p:nvSpPr>
        <p:spPr>
          <a:xfrm>
            <a:off x="3418607" y="240541"/>
            <a:ext cx="7265787" cy="898395"/>
          </a:xfrm>
          <a:prstGeom prst="wedgeRoundRectCallout">
            <a:avLst>
              <a:gd name="adj1" fmla="val -40695"/>
              <a:gd name="adj2" fmla="val 14221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Well, let’s see how these differences in percentage compare with the differences for Emma and Sophie.</a:t>
            </a:r>
          </a:p>
        </p:txBody>
      </p:sp>
      <p:pic>
        <p:nvPicPr>
          <p:cNvPr id="4" name="Picture 3" descr="Screen Shot 2016-08-13 at 4.57.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827" y="1575976"/>
            <a:ext cx="6610921" cy="2807567"/>
          </a:xfrm>
          <a:prstGeom prst="rect">
            <a:avLst/>
          </a:prstGeom>
        </p:spPr>
      </p:pic>
      <p:sp>
        <p:nvSpPr>
          <p:cNvPr id="6" name="Speech Bubble: Rectangle with Corners Rounded 2"/>
          <p:cNvSpPr/>
          <p:nvPr/>
        </p:nvSpPr>
        <p:spPr>
          <a:xfrm>
            <a:off x="3900210" y="5003126"/>
            <a:ext cx="7265787" cy="1270143"/>
          </a:xfrm>
          <a:prstGeom prst="wedgeRoundRectCallout">
            <a:avLst>
              <a:gd name="adj1" fmla="val -58388"/>
              <a:gd name="adj2" fmla="val -18578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Let’s plot the data to get a better feeling for how much variation is in each one. </a:t>
            </a:r>
          </a:p>
        </p:txBody>
      </p:sp>
      <p:pic>
        <p:nvPicPr>
          <p:cNvPr id="7" name="Picture 6" descr="looking at board02082016.jpg"/>
          <p:cNvPicPr>
            <a:picLocks noChangeAspect="1"/>
          </p:cNvPicPr>
          <p:nvPr/>
        </p:nvPicPr>
        <p:blipFill rotWithShape="1">
          <a:blip r:embed="rId3" cstate="print">
            <a:extLst>
              <a:ext uri="{28A0092B-C50C-407E-A947-70E740481C1C}">
                <a14:useLocalDpi xmlns:a14="http://schemas.microsoft.com/office/drawing/2010/main" val="0"/>
              </a:ext>
            </a:extLst>
          </a:blip>
          <a:srcRect l="2800" t="29956" r="68108"/>
          <a:stretch/>
        </p:blipFill>
        <p:spPr>
          <a:xfrm>
            <a:off x="124605" y="359959"/>
            <a:ext cx="2988235" cy="4707516"/>
          </a:xfrm>
          <a:prstGeom prst="rect">
            <a:avLst/>
          </a:prstGeom>
        </p:spPr>
      </p:pic>
      <p:sp>
        <p:nvSpPr>
          <p:cNvPr id="2" name="Slide Number Placeholder 1"/>
          <p:cNvSpPr>
            <a:spLocks noGrp="1"/>
          </p:cNvSpPr>
          <p:nvPr>
            <p:ph type="sldNum" sz="quarter" idx="12"/>
          </p:nvPr>
        </p:nvSpPr>
        <p:spPr/>
        <p:txBody>
          <a:bodyPr/>
          <a:lstStyle/>
          <a:p>
            <a:fld id="{BEDC6BC0-6E12-40A7-A37A-F474C3CE4536}" type="slidenum">
              <a:rPr lang="en-AU" smtClean="0"/>
              <a:t>36</a:t>
            </a:fld>
            <a:endParaRPr lang="en-AU"/>
          </a:p>
        </p:txBody>
      </p:sp>
      <p:sp>
        <p:nvSpPr>
          <p:cNvPr id="8" name="Oval Callout 7"/>
          <p:cNvSpPr/>
          <p:nvPr/>
        </p:nvSpPr>
        <p:spPr>
          <a:xfrm>
            <a:off x="333375" y="5003126"/>
            <a:ext cx="2779465" cy="1574800"/>
          </a:xfrm>
          <a:prstGeom prst="wedgeEllipseCallout">
            <a:avLst>
              <a:gd name="adj1" fmla="val -53915"/>
              <a:gd name="adj2" fmla="val -42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2400" dirty="0">
                <a:solidFill>
                  <a:prstClr val="white"/>
                </a:solidFill>
              </a:rPr>
              <a:t>Maybe visualisation will help.</a:t>
            </a:r>
            <a:endParaRPr kumimoji="0" lang="en-AU"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D183832D-1BFD-AA4C-BD59-9A5A2D0C8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614" y="1772806"/>
            <a:ext cx="787400" cy="254000"/>
          </a:xfrm>
          <a:prstGeom prst="rect">
            <a:avLst/>
          </a:prstGeom>
        </p:spPr>
      </p:pic>
      <p:pic>
        <p:nvPicPr>
          <p:cNvPr id="12" name="Picture 11">
            <a:extLst>
              <a:ext uri="{FF2B5EF4-FFF2-40B4-BE49-F238E27FC236}">
                <a16:creationId xmlns:a16="http://schemas.microsoft.com/office/drawing/2014/main" id="{BF069749-EA21-2942-8149-D8636288D6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00" y="1758519"/>
            <a:ext cx="787400" cy="254000"/>
          </a:xfrm>
          <a:prstGeom prst="rect">
            <a:avLst/>
          </a:prstGeom>
        </p:spPr>
      </p:pic>
    </p:spTree>
    <p:extLst>
      <p:ext uri="{BB962C8B-B14F-4D97-AF65-F5344CB8AC3E}">
        <p14:creationId xmlns:p14="http://schemas.microsoft.com/office/powerpoint/2010/main" val="31891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3 talking right0208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90" y="4664859"/>
            <a:ext cx="1603248" cy="1795272"/>
          </a:xfrm>
          <a:prstGeom prst="rect">
            <a:avLst/>
          </a:prstGeom>
        </p:spPr>
      </p:pic>
      <p:sp>
        <p:nvSpPr>
          <p:cNvPr id="4" name="Speech Bubble: Rectangle with Corners Rounded 2"/>
          <p:cNvSpPr/>
          <p:nvPr/>
        </p:nvSpPr>
        <p:spPr>
          <a:xfrm>
            <a:off x="3187817" y="5235469"/>
            <a:ext cx="7265787" cy="1270143"/>
          </a:xfrm>
          <a:prstGeom prst="wedgeRoundRectCallout">
            <a:avLst>
              <a:gd name="adj1" fmla="val -61158"/>
              <a:gd name="adj2" fmla="val -28471"/>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Gee, the variation shows up like this, doesn’t it? Let’s plot the total of 210 tosses.</a:t>
            </a: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5539" t="6502" r="52138" b="66238"/>
          <a:stretch/>
        </p:blipFill>
        <p:spPr bwMode="auto">
          <a:xfrm>
            <a:off x="1780984" y="1007487"/>
            <a:ext cx="3484535" cy="3066265"/>
          </a:xfrm>
          <a:prstGeom prst="rect">
            <a:avLst/>
          </a:prstGeom>
          <a:ln w="19050">
            <a:solidFill>
              <a:schemeClr val="tx1"/>
            </a:solidFill>
          </a:ln>
          <a:extLst>
            <a:ext uri="{53640926-AAD7-44d8-BBD7-CCE9431645EC}">
              <a14:shadowObscured xmlns="" xmlns:a14="http://schemas.microsoft.com/office/drawing/2010/main"/>
            </a:ext>
          </a:ex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l="2770" t="43162" r="52914" b="34357"/>
          <a:stretch/>
        </p:blipFill>
        <p:spPr bwMode="auto">
          <a:xfrm>
            <a:off x="5341719" y="1007487"/>
            <a:ext cx="3685862" cy="3082421"/>
          </a:xfrm>
          <a:prstGeom prst="rect">
            <a:avLst/>
          </a:prstGeom>
          <a:ln w="19050">
            <a:solidFill>
              <a:schemeClr val="tx1"/>
            </a:solidFill>
          </a:ln>
          <a:extLst>
            <a:ext uri="{53640926-AAD7-44d8-BBD7-CCE9431645EC}">
              <a14:shadowObscured xmlns="" xmlns:a14="http://schemas.microsoft.com/office/drawing/2010/main"/>
            </a:ext>
          </a:extLst>
        </p:spPr>
      </p:pic>
      <p:sp>
        <p:nvSpPr>
          <p:cNvPr id="2" name="Slide Number Placeholder 1"/>
          <p:cNvSpPr>
            <a:spLocks noGrp="1"/>
          </p:cNvSpPr>
          <p:nvPr>
            <p:ph type="sldNum" sz="quarter" idx="12"/>
          </p:nvPr>
        </p:nvSpPr>
        <p:spPr/>
        <p:txBody>
          <a:bodyPr/>
          <a:lstStyle/>
          <a:p>
            <a:fld id="{BEDC6BC0-6E12-40A7-A37A-F474C3CE4536}" type="slidenum">
              <a:rPr lang="en-AU" smtClean="0"/>
              <a:t>37</a:t>
            </a:fld>
            <a:endParaRPr lang="en-AU"/>
          </a:p>
        </p:txBody>
      </p:sp>
      <p:pic>
        <p:nvPicPr>
          <p:cNvPr id="8" name="Picture 7">
            <a:extLst>
              <a:ext uri="{FF2B5EF4-FFF2-40B4-BE49-F238E27FC236}">
                <a16:creationId xmlns:a16="http://schemas.microsoft.com/office/drawing/2014/main" id="{412C1B7A-BFCD-FA43-A0A3-F71CA9237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9468" y="3651491"/>
            <a:ext cx="1630363" cy="438417"/>
          </a:xfrm>
          <a:prstGeom prst="rect">
            <a:avLst/>
          </a:prstGeom>
        </p:spPr>
      </p:pic>
      <p:pic>
        <p:nvPicPr>
          <p:cNvPr id="10" name="Picture 9">
            <a:extLst>
              <a:ext uri="{FF2B5EF4-FFF2-40B4-BE49-F238E27FC236}">
                <a16:creationId xmlns:a16="http://schemas.microsoft.com/office/drawing/2014/main" id="{D3A6205A-2D10-1E4E-AD72-30ECD98E43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181" y="3569613"/>
            <a:ext cx="1530176" cy="408047"/>
          </a:xfrm>
          <a:prstGeom prst="rect">
            <a:avLst/>
          </a:prstGeom>
        </p:spPr>
      </p:pic>
    </p:spTree>
    <p:extLst>
      <p:ext uri="{BB962C8B-B14F-4D97-AF65-F5344CB8AC3E}">
        <p14:creationId xmlns:p14="http://schemas.microsoft.com/office/powerpoint/2010/main" val="219168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3 talking right0208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2174" y="374253"/>
            <a:ext cx="1767692" cy="1795272"/>
          </a:xfrm>
          <a:prstGeom prst="rect">
            <a:avLst/>
          </a:prstGeom>
        </p:spPr>
      </p:pic>
      <p:sp>
        <p:nvSpPr>
          <p:cNvPr id="4" name="Speech Bubble: Rectangle with Corners Rounded 2"/>
          <p:cNvSpPr/>
          <p:nvPr/>
        </p:nvSpPr>
        <p:spPr>
          <a:xfrm>
            <a:off x="3962158" y="5297427"/>
            <a:ext cx="7265787" cy="1254653"/>
          </a:xfrm>
          <a:prstGeom prst="wedgeRoundRectCallout">
            <a:avLst>
              <a:gd name="adj1" fmla="val -61158"/>
              <a:gd name="adj2" fmla="val -28471"/>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Would the percentages get closer to 17% if we did 600 tosses instead of 210?</a:t>
            </a:r>
          </a:p>
        </p:txBody>
      </p:sp>
      <p:pic>
        <p:nvPicPr>
          <p:cNvPr id="5" name="Picture 4" descr="student 2 questioning09082016_00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016" y="4564506"/>
            <a:ext cx="2557272" cy="2136648"/>
          </a:xfrm>
          <a:prstGeom prst="rect">
            <a:avLst/>
          </a:prstGeom>
        </p:spPr>
      </p:pic>
      <p:sp>
        <p:nvSpPr>
          <p:cNvPr id="6" name="Speech Bubble: Rectangle with Corners Rounded 2"/>
          <p:cNvSpPr/>
          <p:nvPr/>
        </p:nvSpPr>
        <p:spPr>
          <a:xfrm>
            <a:off x="7232345" y="2475833"/>
            <a:ext cx="3807290" cy="2341419"/>
          </a:xfrm>
          <a:prstGeom prst="wedgeRoundRectCallout">
            <a:avLst>
              <a:gd name="adj1" fmla="val -16820"/>
              <a:gd name="adj2" fmla="val -6154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The scale is different but except for the 10%, the results look closer to 17% than when we did only 30 tosses each.</a:t>
            </a:r>
          </a:p>
        </p:txBody>
      </p:sp>
      <p:pic>
        <p:nvPicPr>
          <p:cNvPr id="7" name="Picture 6"/>
          <p:cNvPicPr/>
          <p:nvPr/>
        </p:nvPicPr>
        <p:blipFill rotWithShape="1">
          <a:blip r:embed="rId4" cstate="print">
            <a:extLst>
              <a:ext uri="{28A0092B-C50C-407E-A947-70E740481C1C}">
                <a14:useLocalDpi xmlns:a14="http://schemas.microsoft.com/office/drawing/2010/main" val="0"/>
              </a:ext>
            </a:extLst>
          </a:blip>
          <a:srcRect t="69716" r="54908" b="3415"/>
          <a:stretch/>
        </p:blipFill>
        <p:spPr bwMode="auto">
          <a:xfrm>
            <a:off x="1520568" y="899447"/>
            <a:ext cx="4317963" cy="3220774"/>
          </a:xfrm>
          <a:prstGeom prst="rect">
            <a:avLst/>
          </a:prstGeom>
          <a:ln w="19050">
            <a:solidFill>
              <a:schemeClr val="tx1"/>
            </a:solidFill>
          </a:ln>
          <a:extLst>
            <a:ext uri="{53640926-AAD7-44d8-BBD7-CCE9431645EC}">
              <a14:shadowObscured xmlns="" xmlns:a14="http://schemas.microsoft.com/office/drawing/2010/main"/>
            </a:ext>
          </a:extLst>
        </p:spPr>
      </p:pic>
      <p:sp>
        <p:nvSpPr>
          <p:cNvPr id="2" name="Slide Number Placeholder 1"/>
          <p:cNvSpPr>
            <a:spLocks noGrp="1"/>
          </p:cNvSpPr>
          <p:nvPr>
            <p:ph type="sldNum" sz="quarter" idx="12"/>
          </p:nvPr>
        </p:nvSpPr>
        <p:spPr/>
        <p:txBody>
          <a:bodyPr/>
          <a:lstStyle/>
          <a:p>
            <a:fld id="{BEDC6BC0-6E12-40A7-A37A-F474C3CE4536}" type="slidenum">
              <a:rPr lang="en-AU" smtClean="0"/>
              <a:t>38</a:t>
            </a:fld>
            <a:endParaRPr lang="en-AU"/>
          </a:p>
        </p:txBody>
      </p:sp>
    </p:spTree>
    <p:extLst>
      <p:ext uri="{BB962C8B-B14F-4D97-AF65-F5344CB8AC3E}">
        <p14:creationId xmlns:p14="http://schemas.microsoft.com/office/powerpoint/2010/main" val="340414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7726" b="59725"/>
          <a:stretch/>
        </p:blipFill>
        <p:spPr>
          <a:xfrm>
            <a:off x="154868" y="293193"/>
            <a:ext cx="2307537" cy="2210487"/>
          </a:xfrm>
          <a:prstGeom prst="rect">
            <a:avLst/>
          </a:prstGeom>
        </p:spPr>
      </p:pic>
      <p:sp>
        <p:nvSpPr>
          <p:cNvPr id="3" name="Speech Bubble: Rectangle with Corners Rounded 2"/>
          <p:cNvSpPr/>
          <p:nvPr/>
        </p:nvSpPr>
        <p:spPr>
          <a:xfrm>
            <a:off x="2847107" y="464686"/>
            <a:ext cx="8907390" cy="1734831"/>
          </a:xfrm>
          <a:prstGeom prst="wedgeRoundRectCallout">
            <a:avLst>
              <a:gd name="adj1" fmla="val -57507"/>
              <a:gd name="adj2" fmla="val -257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Good question. It would take us quite a while to do 600 trials but we have some software with a pseudo-random generator here that can do it for us.</a:t>
            </a:r>
          </a:p>
        </p:txBody>
      </p:sp>
      <p:sp>
        <p:nvSpPr>
          <p:cNvPr id="4" name="Speech Bubble: Rectangle with Corners Rounded 2"/>
          <p:cNvSpPr/>
          <p:nvPr/>
        </p:nvSpPr>
        <p:spPr>
          <a:xfrm>
            <a:off x="1886924" y="2617734"/>
            <a:ext cx="4617541" cy="2586756"/>
          </a:xfrm>
          <a:prstGeom prst="wedgeRoundRectCallout">
            <a:avLst>
              <a:gd name="adj1" fmla="val -61158"/>
              <a:gd name="adj2" fmla="val -3859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It is called </a:t>
            </a:r>
            <a:r>
              <a:rPr lang="en-AU" sz="2400" i="1" dirty="0" err="1"/>
              <a:t>TinkerPlots</a:t>
            </a:r>
            <a:r>
              <a:rPr lang="en-AU" sz="2400" dirty="0"/>
              <a:t> and has a Sampler that can roll a die as many times as we ask it to. Have a look on the white board as I use my computer. If we do 600 rolls, what do we expect from a fair random generator?</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363582" y="2462144"/>
            <a:ext cx="3755956" cy="2866263"/>
          </a:xfrm>
          <a:prstGeom prst="rect">
            <a:avLst/>
          </a:prstGeom>
          <a:noFill/>
          <a:ln>
            <a:noFill/>
          </a:ln>
        </p:spPr>
      </p:pic>
      <p:pic>
        <p:nvPicPr>
          <p:cNvPr id="6" name="Picture 5" descr="student5 thinking02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46446" y="5025450"/>
            <a:ext cx="1451354" cy="1679448"/>
          </a:xfrm>
          <a:prstGeom prst="rect">
            <a:avLst/>
          </a:prstGeom>
        </p:spPr>
      </p:pic>
      <p:sp>
        <p:nvSpPr>
          <p:cNvPr id="7" name="Speech Bubble: Rectangle with Corners Rounded 2"/>
          <p:cNvSpPr/>
          <p:nvPr/>
        </p:nvSpPr>
        <p:spPr>
          <a:xfrm>
            <a:off x="2289581" y="5483302"/>
            <a:ext cx="3053372" cy="1068779"/>
          </a:xfrm>
          <a:prstGeom prst="wedgeRoundRectCallout">
            <a:avLst>
              <a:gd name="adj1" fmla="val -61158"/>
              <a:gd name="adj2" fmla="val -28471"/>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100 on each side.</a:t>
            </a:r>
          </a:p>
        </p:txBody>
      </p:sp>
      <p:sp>
        <p:nvSpPr>
          <p:cNvPr id="8" name="Slide Number Placeholder 7"/>
          <p:cNvSpPr>
            <a:spLocks noGrp="1"/>
          </p:cNvSpPr>
          <p:nvPr>
            <p:ph type="sldNum" sz="quarter" idx="12"/>
          </p:nvPr>
        </p:nvSpPr>
        <p:spPr/>
        <p:txBody>
          <a:bodyPr/>
          <a:lstStyle/>
          <a:p>
            <a:fld id="{BEDC6BC0-6E12-40A7-A37A-F474C3CE4536}" type="slidenum">
              <a:rPr lang="en-AU" smtClean="0"/>
              <a:t>39</a:t>
            </a:fld>
            <a:endParaRPr lang="en-AU"/>
          </a:p>
        </p:txBody>
      </p:sp>
    </p:spTree>
    <p:extLst>
      <p:ext uri="{BB962C8B-B14F-4D97-AF65-F5344CB8AC3E}">
        <p14:creationId xmlns:p14="http://schemas.microsoft.com/office/powerpoint/2010/main" val="181692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C6BC0-6E12-40A7-A37A-F474C3CE4536}" type="slidenum">
              <a:rPr kumimoji="0" lang="en-A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40" y="336504"/>
            <a:ext cx="1638384" cy="1765391"/>
          </a:xfrm>
          <a:prstGeom prst="rect">
            <a:avLst/>
          </a:prstGeom>
        </p:spPr>
      </p:pic>
      <p:sp>
        <p:nvSpPr>
          <p:cNvPr id="5" name="Oval Callout 4"/>
          <p:cNvSpPr/>
          <p:nvPr/>
        </p:nvSpPr>
        <p:spPr>
          <a:xfrm>
            <a:off x="2343191" y="539751"/>
            <a:ext cx="9290010" cy="5522382"/>
          </a:xfrm>
          <a:prstGeom prst="wedgeEllipseCallout">
            <a:avLst>
              <a:gd name="adj1" fmla="val -48981"/>
              <a:gd name="adj2" fmla="val -37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2400" dirty="0">
                <a:solidFill>
                  <a:prstClr val="white"/>
                </a:solidFill>
              </a:rPr>
              <a:t>The hypothetical classroom discussion created here considers some number sense issues that are required for successful development of the concepts. The discussion has been recreated from actual classroom experiences and responses to research survey items related to probability. It begins by reviewing students’ understanding of the two Big Ideas of Variation and Expectation, followed by exploring these ideas with an ordinary 6-sided die. </a:t>
            </a:r>
            <a:endParaRPr kumimoji="0" lang="en-AU"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5306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5926658" y="3144379"/>
            <a:ext cx="4821196" cy="3407699"/>
          </a:xfrm>
          <a:prstGeom prst="rect">
            <a:avLst/>
          </a:prstGeom>
          <a:noFill/>
          <a:ln>
            <a:no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7726" b="59725"/>
          <a:stretch/>
        </p:blipFill>
        <p:spPr>
          <a:xfrm>
            <a:off x="154868" y="293193"/>
            <a:ext cx="2307537" cy="2210487"/>
          </a:xfrm>
          <a:prstGeom prst="rect">
            <a:avLst/>
          </a:prstGeom>
        </p:spPr>
      </p:pic>
      <p:sp>
        <p:nvSpPr>
          <p:cNvPr id="4" name="Speech Bubble: Rectangle with Corners Rounded 2"/>
          <p:cNvSpPr/>
          <p:nvPr/>
        </p:nvSpPr>
        <p:spPr>
          <a:xfrm>
            <a:off x="2320553" y="604093"/>
            <a:ext cx="4075503" cy="2091089"/>
          </a:xfrm>
          <a:prstGeom prst="wedgeRoundRectCallout">
            <a:avLst>
              <a:gd name="adj1" fmla="val -61158"/>
              <a:gd name="adj2" fmla="val -28471"/>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What is the largest difference between the counts and 100? How does it compare to the largest difference when we did 210 trials?</a:t>
            </a:r>
          </a:p>
        </p:txBody>
      </p:sp>
      <p:pic>
        <p:nvPicPr>
          <p:cNvPr id="5" name="Picture 4" descr="student5 thinking02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7144" y="301136"/>
            <a:ext cx="1568577" cy="1679448"/>
          </a:xfrm>
          <a:prstGeom prst="rect">
            <a:avLst/>
          </a:prstGeom>
        </p:spPr>
      </p:pic>
      <p:sp>
        <p:nvSpPr>
          <p:cNvPr id="6" name="Speech Bubble: Rectangle with Corners Rounded 2"/>
          <p:cNvSpPr/>
          <p:nvPr/>
        </p:nvSpPr>
        <p:spPr>
          <a:xfrm>
            <a:off x="7123938" y="648067"/>
            <a:ext cx="3112851" cy="2091089"/>
          </a:xfrm>
          <a:prstGeom prst="wedgeRoundRectCallout">
            <a:avLst>
              <a:gd name="adj1" fmla="val 76364"/>
              <a:gd name="adj2" fmla="val 1004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116 – 100 = 16.</a:t>
            </a:r>
          </a:p>
          <a:p>
            <a:pPr algn="ctr"/>
            <a:r>
              <a:rPr lang="en-AU" sz="2400" dirty="0"/>
              <a:t>For 210 trials it was 35 – 22 = 13. Not much difference in the difference!!</a:t>
            </a:r>
          </a:p>
        </p:txBody>
      </p:sp>
      <p:sp>
        <p:nvSpPr>
          <p:cNvPr id="7" name="Speech Bubble: Rectangle with Corners Rounded 2"/>
          <p:cNvSpPr/>
          <p:nvPr/>
        </p:nvSpPr>
        <p:spPr>
          <a:xfrm>
            <a:off x="1004175" y="2907047"/>
            <a:ext cx="3781253" cy="1786288"/>
          </a:xfrm>
          <a:prstGeom prst="wedgeRoundRectCallout">
            <a:avLst>
              <a:gd name="adj1" fmla="val -34581"/>
              <a:gd name="adj2" fmla="val -6402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But what about the difference in the percentages from 17%?</a:t>
            </a:r>
          </a:p>
        </p:txBody>
      </p:sp>
      <p:sp>
        <p:nvSpPr>
          <p:cNvPr id="8" name="Slide Number Placeholder 7"/>
          <p:cNvSpPr>
            <a:spLocks noGrp="1"/>
          </p:cNvSpPr>
          <p:nvPr>
            <p:ph type="sldNum" sz="quarter" idx="12"/>
          </p:nvPr>
        </p:nvSpPr>
        <p:spPr/>
        <p:txBody>
          <a:bodyPr/>
          <a:lstStyle/>
          <a:p>
            <a:fld id="{BEDC6BC0-6E12-40A7-A37A-F474C3CE4536}" type="slidenum">
              <a:rPr lang="en-AU" smtClean="0"/>
              <a:t>40</a:t>
            </a:fld>
            <a:endParaRPr lang="en-AU"/>
          </a:p>
        </p:txBody>
      </p:sp>
      <p:cxnSp>
        <p:nvCxnSpPr>
          <p:cNvPr id="10" name="Straight Arrow Connector 9"/>
          <p:cNvCxnSpPr/>
          <p:nvPr/>
        </p:nvCxnSpPr>
        <p:spPr>
          <a:xfrm flipV="1">
            <a:off x="7200138" y="2783412"/>
            <a:ext cx="362712" cy="300283"/>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91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7726" b="59725"/>
          <a:stretch/>
        </p:blipFill>
        <p:spPr>
          <a:xfrm>
            <a:off x="154868" y="293193"/>
            <a:ext cx="2307537" cy="2210487"/>
          </a:xfrm>
          <a:prstGeom prst="rect">
            <a:avLst/>
          </a:prstGeom>
        </p:spPr>
      </p:pic>
      <p:pic>
        <p:nvPicPr>
          <p:cNvPr id="8" name="Picture 7" descr="student6 interested  left0208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58854" y="3026708"/>
            <a:ext cx="1576276" cy="2252472"/>
          </a:xfrm>
          <a:prstGeom prst="rect">
            <a:avLst/>
          </a:prstGeom>
        </p:spPr>
      </p:pic>
      <p:sp>
        <p:nvSpPr>
          <p:cNvPr id="9" name="Speech Bubble: Rectangle with Corners Rounded 2"/>
          <p:cNvSpPr/>
          <p:nvPr/>
        </p:nvSpPr>
        <p:spPr>
          <a:xfrm>
            <a:off x="2849575" y="3175358"/>
            <a:ext cx="3001975" cy="756493"/>
          </a:xfrm>
          <a:prstGeom prst="wedgeRoundRectCallout">
            <a:avLst>
              <a:gd name="adj1" fmla="val -62439"/>
              <a:gd name="adj2" fmla="val -874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It came down from 7% to 2%!</a:t>
            </a:r>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6207433" y="588604"/>
            <a:ext cx="5686446" cy="4068624"/>
          </a:xfrm>
          <a:prstGeom prst="rect">
            <a:avLst/>
          </a:prstGeom>
          <a:noFill/>
          <a:ln>
            <a:noFill/>
          </a:ln>
        </p:spPr>
      </p:pic>
      <p:sp>
        <p:nvSpPr>
          <p:cNvPr id="11" name="Speech Bubble: Rectangle with Corners Rounded 2"/>
          <p:cNvSpPr/>
          <p:nvPr/>
        </p:nvSpPr>
        <p:spPr>
          <a:xfrm>
            <a:off x="2893567" y="1143731"/>
            <a:ext cx="3001975" cy="756493"/>
          </a:xfrm>
          <a:prstGeom prst="wedgeRoundRectCallout">
            <a:avLst>
              <a:gd name="adj1" fmla="val -62439"/>
              <a:gd name="adj2" fmla="val -874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Have a look at this format.</a:t>
            </a:r>
          </a:p>
        </p:txBody>
      </p:sp>
      <p:pic>
        <p:nvPicPr>
          <p:cNvPr id="12" name="Picture 11"/>
          <p:cNvPicPr/>
          <p:nvPr/>
        </p:nvPicPr>
        <p:blipFill rotWithShape="1">
          <a:blip r:embed="rId5" cstate="print">
            <a:extLst>
              <a:ext uri="{28A0092B-C50C-407E-A947-70E740481C1C}">
                <a14:useLocalDpi xmlns:a14="http://schemas.microsoft.com/office/drawing/2010/main" val="0"/>
              </a:ext>
            </a:extLst>
          </a:blip>
          <a:srcRect l="10452" t="6335" r="12542" b="54070"/>
          <a:stretch/>
        </p:blipFill>
        <p:spPr bwMode="auto">
          <a:xfrm>
            <a:off x="3677610" y="4726467"/>
            <a:ext cx="1982881" cy="1662206"/>
          </a:xfrm>
          <a:prstGeom prst="rect">
            <a:avLst/>
          </a:prstGeom>
          <a:ln>
            <a:noFill/>
          </a:ln>
          <a:extLst>
            <a:ext uri="{53640926-AAD7-44d8-BBD7-CCE9431645EC}">
              <a14:shadowObscured xmlns="" xmlns:a14="http://schemas.microsoft.com/office/drawing/2010/main"/>
            </a:ext>
          </a:extLst>
        </p:spPr>
      </p:pic>
      <p:sp>
        <p:nvSpPr>
          <p:cNvPr id="13" name="Speech Bubble: Rectangle with Corners Rounded 2"/>
          <p:cNvSpPr/>
          <p:nvPr/>
        </p:nvSpPr>
        <p:spPr>
          <a:xfrm>
            <a:off x="6145799" y="5341400"/>
            <a:ext cx="4478160" cy="756493"/>
          </a:xfrm>
          <a:prstGeom prst="wedgeRoundRectCallout">
            <a:avLst>
              <a:gd name="adj1" fmla="val -62439"/>
              <a:gd name="adj2" fmla="val -874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Now let’s do 6000 trials and see what happens.</a:t>
            </a:r>
          </a:p>
        </p:txBody>
      </p:sp>
      <p:sp>
        <p:nvSpPr>
          <p:cNvPr id="2" name="Slide Number Placeholder 1"/>
          <p:cNvSpPr>
            <a:spLocks noGrp="1"/>
          </p:cNvSpPr>
          <p:nvPr>
            <p:ph type="sldNum" sz="quarter" idx="12"/>
          </p:nvPr>
        </p:nvSpPr>
        <p:spPr/>
        <p:txBody>
          <a:bodyPr/>
          <a:lstStyle/>
          <a:p>
            <a:fld id="{BEDC6BC0-6E12-40A7-A37A-F474C3CE4536}" type="slidenum">
              <a:rPr lang="en-AU" smtClean="0"/>
              <a:t>41</a:t>
            </a:fld>
            <a:endParaRPr lang="en-AU"/>
          </a:p>
        </p:txBody>
      </p:sp>
    </p:spTree>
    <p:extLst>
      <p:ext uri="{BB962C8B-B14F-4D97-AF65-F5344CB8AC3E}">
        <p14:creationId xmlns:p14="http://schemas.microsoft.com/office/powerpoint/2010/main" val="271949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300894" y="681541"/>
            <a:ext cx="4184534" cy="3810430"/>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851304" y="728009"/>
            <a:ext cx="4416458" cy="3748472"/>
          </a:xfrm>
          <a:prstGeom prst="rect">
            <a:avLst/>
          </a:prstGeom>
          <a:noFill/>
          <a:ln>
            <a:noFill/>
          </a:ln>
        </p:spPr>
      </p:pic>
      <p:pic>
        <p:nvPicPr>
          <p:cNvPr id="4" name="Picture 3" descr="student 2 waving arms09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9515" y="4636375"/>
            <a:ext cx="2670048" cy="2100072"/>
          </a:xfrm>
          <a:prstGeom prst="rect">
            <a:avLst/>
          </a:prstGeom>
        </p:spPr>
      </p:pic>
      <p:sp>
        <p:nvSpPr>
          <p:cNvPr id="5" name="Speech Bubble: Rectangle with Corners Rounded 2"/>
          <p:cNvSpPr/>
          <p:nvPr/>
        </p:nvSpPr>
        <p:spPr>
          <a:xfrm>
            <a:off x="5077208" y="5279442"/>
            <a:ext cx="5453830" cy="1086765"/>
          </a:xfrm>
          <a:prstGeom prst="wedgeRoundRectCallout">
            <a:avLst>
              <a:gd name="adj1" fmla="val -62439"/>
              <a:gd name="adj2" fmla="val -874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The biggest difference in the count from 1000 is 50 but it is only 1% in percentage. Try 60000!!</a:t>
            </a:r>
          </a:p>
        </p:txBody>
      </p:sp>
      <p:sp>
        <p:nvSpPr>
          <p:cNvPr id="6" name="Slide Number Placeholder 5"/>
          <p:cNvSpPr>
            <a:spLocks noGrp="1"/>
          </p:cNvSpPr>
          <p:nvPr>
            <p:ph type="sldNum" sz="quarter" idx="12"/>
          </p:nvPr>
        </p:nvSpPr>
        <p:spPr/>
        <p:txBody>
          <a:bodyPr/>
          <a:lstStyle/>
          <a:p>
            <a:fld id="{BEDC6BC0-6E12-40A7-A37A-F474C3CE4536}" type="slidenum">
              <a:rPr lang="en-AU" smtClean="0"/>
              <a:t>42</a:t>
            </a:fld>
            <a:endParaRPr lang="en-AU"/>
          </a:p>
        </p:txBody>
      </p:sp>
    </p:spTree>
    <p:extLst>
      <p:ext uri="{BB962C8B-B14F-4D97-AF65-F5344CB8AC3E}">
        <p14:creationId xmlns:p14="http://schemas.microsoft.com/office/powerpoint/2010/main" val="377334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7726" b="59725"/>
          <a:stretch/>
        </p:blipFill>
        <p:spPr>
          <a:xfrm>
            <a:off x="0" y="-125025"/>
            <a:ext cx="2106208" cy="2017625"/>
          </a:xfrm>
          <a:prstGeom prst="rect">
            <a:avLst/>
          </a:prstGeom>
        </p:spPr>
      </p:pic>
      <p:sp>
        <p:nvSpPr>
          <p:cNvPr id="3" name="Speech Bubble: Rectangle with Corners Rounded 2"/>
          <p:cNvSpPr/>
          <p:nvPr/>
        </p:nvSpPr>
        <p:spPr>
          <a:xfrm>
            <a:off x="2134713" y="276316"/>
            <a:ext cx="1365310" cy="451693"/>
          </a:xfrm>
          <a:prstGeom prst="wedgeRoundRectCallout">
            <a:avLst>
              <a:gd name="adj1" fmla="val -62439"/>
              <a:gd name="adj2" fmla="val -874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Okay</a:t>
            </a:r>
          </a:p>
        </p:txBody>
      </p:sp>
      <p:sp>
        <p:nvSpPr>
          <p:cNvPr id="4" name="Speech Bubble: Rectangle with Corners Rounded 2"/>
          <p:cNvSpPr/>
          <p:nvPr/>
        </p:nvSpPr>
        <p:spPr>
          <a:xfrm>
            <a:off x="2519415" y="4569419"/>
            <a:ext cx="3001975" cy="1804791"/>
          </a:xfrm>
          <a:prstGeom prst="wedgeRoundRectCallout">
            <a:avLst>
              <a:gd name="adj1" fmla="val -62439"/>
              <a:gd name="adj2" fmla="val -874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Wow! The biggest difference from 10000 is 120 but the percentages come out even!</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579991" y="1029259"/>
            <a:ext cx="1611630" cy="2228215"/>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995729" y="183366"/>
            <a:ext cx="5449032" cy="3503147"/>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6020560" y="3801595"/>
            <a:ext cx="5346766" cy="3056405"/>
          </a:xfrm>
          <a:prstGeom prst="rect">
            <a:avLst/>
          </a:prstGeom>
        </p:spPr>
      </p:pic>
      <p:pic>
        <p:nvPicPr>
          <p:cNvPr id="11" name="Picture 10" descr="student2 talking front02082016.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085" y="3559227"/>
            <a:ext cx="1755648" cy="2023872"/>
          </a:xfrm>
          <a:prstGeom prst="rect">
            <a:avLst/>
          </a:prstGeom>
        </p:spPr>
      </p:pic>
      <p:sp>
        <p:nvSpPr>
          <p:cNvPr id="8" name="Slide Number Placeholder 7"/>
          <p:cNvSpPr>
            <a:spLocks noGrp="1"/>
          </p:cNvSpPr>
          <p:nvPr>
            <p:ph type="sldNum" sz="quarter" idx="12"/>
          </p:nvPr>
        </p:nvSpPr>
        <p:spPr/>
        <p:txBody>
          <a:bodyPr/>
          <a:lstStyle/>
          <a:p>
            <a:fld id="{BEDC6BC0-6E12-40A7-A37A-F474C3CE4536}" type="slidenum">
              <a:rPr lang="en-AU" smtClean="0"/>
              <a:t>43</a:t>
            </a:fld>
            <a:endParaRPr lang="en-AU"/>
          </a:p>
        </p:txBody>
      </p:sp>
    </p:spTree>
    <p:extLst>
      <p:ext uri="{BB962C8B-B14F-4D97-AF65-F5344CB8AC3E}">
        <p14:creationId xmlns:p14="http://schemas.microsoft.com/office/powerpoint/2010/main" val="98695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cher look left hands together0108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92916" y="2094626"/>
            <a:ext cx="2474083" cy="4687599"/>
          </a:xfrm>
          <a:prstGeom prst="rect">
            <a:avLst/>
          </a:prstGeom>
        </p:spPr>
      </p:pic>
      <p:sp>
        <p:nvSpPr>
          <p:cNvPr id="4" name="Speech Bubble: Rectangle with Corners Rounded 2"/>
          <p:cNvSpPr/>
          <p:nvPr/>
        </p:nvSpPr>
        <p:spPr>
          <a:xfrm>
            <a:off x="831352" y="588604"/>
            <a:ext cx="3001975" cy="1804791"/>
          </a:xfrm>
          <a:prstGeom prst="wedgeRoundRectCallout">
            <a:avLst>
              <a:gd name="adj1" fmla="val 2047"/>
              <a:gd name="adj2" fmla="val 81374"/>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What have we learned about rolling dice and about Variation and Expectation?</a:t>
            </a:r>
          </a:p>
        </p:txBody>
      </p:sp>
      <p:sp>
        <p:nvSpPr>
          <p:cNvPr id="5" name="Speech Bubble: Rectangle with Corners Rounded 2"/>
          <p:cNvSpPr/>
          <p:nvPr/>
        </p:nvSpPr>
        <p:spPr>
          <a:xfrm>
            <a:off x="6917672" y="278812"/>
            <a:ext cx="4558063" cy="1804791"/>
          </a:xfrm>
          <a:prstGeom prst="wedgeRoundRectCallout">
            <a:avLst>
              <a:gd name="adj1" fmla="val -62439"/>
              <a:gd name="adj2" fmla="val -874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If you roll a fair die long enough the outcomes will match what we expect if we just say, ‘it has 6 sides and is fair!’ The chance is 1/6 for each number.</a:t>
            </a:r>
          </a:p>
        </p:txBody>
      </p:sp>
      <p:sp>
        <p:nvSpPr>
          <p:cNvPr id="6" name="Speech Bubble: Rectangle with Corners Rounded 2"/>
          <p:cNvSpPr/>
          <p:nvPr/>
        </p:nvSpPr>
        <p:spPr>
          <a:xfrm>
            <a:off x="4375365" y="3033457"/>
            <a:ext cx="4637965" cy="869911"/>
          </a:xfrm>
          <a:prstGeom prst="wedgeRoundRectCallout">
            <a:avLst>
              <a:gd name="adj1" fmla="val 61443"/>
              <a:gd name="adj2" fmla="val -22987"/>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But along the way there can be lots of variation from 1/6.</a:t>
            </a:r>
          </a:p>
        </p:txBody>
      </p:sp>
      <p:sp>
        <p:nvSpPr>
          <p:cNvPr id="7" name="Speech Bubble: Rectangle with Corners Rounded 2"/>
          <p:cNvSpPr/>
          <p:nvPr/>
        </p:nvSpPr>
        <p:spPr>
          <a:xfrm>
            <a:off x="6682901" y="4752798"/>
            <a:ext cx="4558063" cy="1804791"/>
          </a:xfrm>
          <a:prstGeom prst="wedgeRoundRectCallout">
            <a:avLst>
              <a:gd name="adj1" fmla="val -62439"/>
              <a:gd name="adj2" fmla="val -874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Because of all of the random variation, it takes a long time, lots of trials, before we reach the expected values.</a:t>
            </a:r>
          </a:p>
        </p:txBody>
      </p:sp>
      <p:pic>
        <p:nvPicPr>
          <p:cNvPr id="8" name="Picture 7" descr="student2 thinking0208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230" y="4870553"/>
            <a:ext cx="1831848" cy="1679448"/>
          </a:xfrm>
          <a:prstGeom prst="rect">
            <a:avLst/>
          </a:prstGeom>
        </p:spPr>
      </p:pic>
      <p:pic>
        <p:nvPicPr>
          <p:cNvPr id="9" name="Picture 8" descr="student6 interested  left02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502" y="2276964"/>
            <a:ext cx="1563624" cy="2243228"/>
          </a:xfrm>
          <a:prstGeom prst="rect">
            <a:avLst/>
          </a:prstGeom>
        </p:spPr>
      </p:pic>
      <p:pic>
        <p:nvPicPr>
          <p:cNvPr id="10" name="Picture 9" descr="student5 hand up0208201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40" y="278811"/>
            <a:ext cx="1450848" cy="2252472"/>
          </a:xfrm>
          <a:prstGeom prst="rect">
            <a:avLst/>
          </a:prstGeom>
        </p:spPr>
      </p:pic>
      <p:sp>
        <p:nvSpPr>
          <p:cNvPr id="2" name="Slide Number Placeholder 1"/>
          <p:cNvSpPr>
            <a:spLocks noGrp="1"/>
          </p:cNvSpPr>
          <p:nvPr>
            <p:ph type="sldNum" sz="quarter" idx="12"/>
          </p:nvPr>
        </p:nvSpPr>
        <p:spPr/>
        <p:txBody>
          <a:bodyPr/>
          <a:lstStyle/>
          <a:p>
            <a:fld id="{BEDC6BC0-6E12-40A7-A37A-F474C3CE4536}" type="slidenum">
              <a:rPr lang="en-AU" smtClean="0"/>
              <a:t>44</a:t>
            </a:fld>
            <a:endParaRPr lang="en-AU"/>
          </a:p>
        </p:txBody>
      </p:sp>
    </p:spTree>
    <p:extLst>
      <p:ext uri="{BB962C8B-B14F-4D97-AF65-F5344CB8AC3E}">
        <p14:creationId xmlns:p14="http://schemas.microsoft.com/office/powerpoint/2010/main" val="49496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cher look left hands together01082016.jpg"/>
          <p:cNvPicPr>
            <a:picLocks noChangeAspect="1"/>
          </p:cNvPicPr>
          <p:nvPr/>
        </p:nvPicPr>
        <p:blipFill rotWithShape="1">
          <a:blip r:embed="rId2" cstate="print">
            <a:extLst>
              <a:ext uri="{28A0092B-C50C-407E-A947-70E740481C1C}">
                <a14:useLocalDpi xmlns:a14="http://schemas.microsoft.com/office/drawing/2010/main" val="0"/>
              </a:ext>
            </a:extLst>
          </a:blip>
          <a:srcRect l="7808" t="8471" r="10715" b="42418"/>
          <a:stretch/>
        </p:blipFill>
        <p:spPr>
          <a:xfrm flipH="1">
            <a:off x="387170" y="3903367"/>
            <a:ext cx="2183642" cy="2493818"/>
          </a:xfrm>
          <a:prstGeom prst="rect">
            <a:avLst/>
          </a:prstGeom>
        </p:spPr>
      </p:pic>
      <p:sp>
        <p:nvSpPr>
          <p:cNvPr id="4" name="Speech Bubble: Rectangle with Corners Rounded 2"/>
          <p:cNvSpPr/>
          <p:nvPr/>
        </p:nvSpPr>
        <p:spPr>
          <a:xfrm>
            <a:off x="180906" y="542135"/>
            <a:ext cx="2962920" cy="1347591"/>
          </a:xfrm>
          <a:prstGeom prst="wedgeRoundRectCallout">
            <a:avLst>
              <a:gd name="adj1" fmla="val -11020"/>
              <a:gd name="adj2" fmla="val 188271"/>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Who can give us a general summary?</a:t>
            </a:r>
          </a:p>
        </p:txBody>
      </p:sp>
      <p:sp>
        <p:nvSpPr>
          <p:cNvPr id="5" name="Speech Bubble: Rectangle with Corners Rounded 2"/>
          <p:cNvSpPr/>
          <p:nvPr/>
        </p:nvSpPr>
        <p:spPr>
          <a:xfrm>
            <a:off x="6948646" y="170385"/>
            <a:ext cx="4852312" cy="1920705"/>
          </a:xfrm>
          <a:prstGeom prst="wedgeRoundRectCallout">
            <a:avLst>
              <a:gd name="adj1" fmla="val -62439"/>
              <a:gd name="adj2" fmla="val -874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 learned that an expectation has a variation but there will always be a common expectation. A variation could be decreased when the number of rolls is increased.</a:t>
            </a:r>
          </a:p>
        </p:txBody>
      </p:sp>
      <p:sp>
        <p:nvSpPr>
          <p:cNvPr id="6" name="Speech Bubble: Rectangle with Corners Rounded 2"/>
          <p:cNvSpPr/>
          <p:nvPr/>
        </p:nvSpPr>
        <p:spPr>
          <a:xfrm>
            <a:off x="3933654" y="2323434"/>
            <a:ext cx="7185884" cy="1053289"/>
          </a:xfrm>
          <a:prstGeom prst="wedgeRoundRectCallout">
            <a:avLst>
              <a:gd name="adj1" fmla="val -75534"/>
              <a:gd name="adj2" fmla="val 132895"/>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Yes, this seems to fit out die-tossing scenario but maybe not a common expectation for footy scores.</a:t>
            </a:r>
          </a:p>
        </p:txBody>
      </p:sp>
      <p:sp>
        <p:nvSpPr>
          <p:cNvPr id="7" name="Speech Bubble: Rectangle with Corners Rounded 2"/>
          <p:cNvSpPr/>
          <p:nvPr/>
        </p:nvSpPr>
        <p:spPr>
          <a:xfrm>
            <a:off x="6682901" y="3624557"/>
            <a:ext cx="4558063" cy="1982662"/>
          </a:xfrm>
          <a:prstGeom prst="wedgeRoundRectCallout">
            <a:avLst>
              <a:gd name="adj1" fmla="val -62439"/>
              <a:gd name="adj2" fmla="val -874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 learned that expectation and results have a variation. The more number of trials conducted, the less variation between results and expectation.</a:t>
            </a:r>
          </a:p>
        </p:txBody>
      </p:sp>
      <p:pic>
        <p:nvPicPr>
          <p:cNvPr id="2" name="Picture 1" descr="student 1 loook right talking0108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09962" y="193956"/>
            <a:ext cx="1898011" cy="2005561"/>
          </a:xfrm>
          <a:prstGeom prst="rect">
            <a:avLst/>
          </a:prstGeom>
        </p:spPr>
      </p:pic>
      <p:pic>
        <p:nvPicPr>
          <p:cNvPr id="11" name="Picture 10" descr="student4 talking bemused left0208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7006" y="3780838"/>
            <a:ext cx="1450848" cy="2023872"/>
          </a:xfrm>
          <a:prstGeom prst="rect">
            <a:avLst/>
          </a:prstGeom>
        </p:spPr>
      </p:pic>
      <p:sp>
        <p:nvSpPr>
          <p:cNvPr id="12" name="Speech Bubble: Rectangle with Corners Rounded 2"/>
          <p:cNvSpPr/>
          <p:nvPr/>
        </p:nvSpPr>
        <p:spPr>
          <a:xfrm>
            <a:off x="3771379" y="5759618"/>
            <a:ext cx="4266281" cy="916379"/>
          </a:xfrm>
          <a:prstGeom prst="wedgeRoundRectCallout">
            <a:avLst>
              <a:gd name="adj1" fmla="val -76996"/>
              <a:gd name="adj2" fmla="val -21464"/>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Well done, both of you.</a:t>
            </a:r>
          </a:p>
        </p:txBody>
      </p:sp>
      <p:sp>
        <p:nvSpPr>
          <p:cNvPr id="8" name="Slide Number Placeholder 7"/>
          <p:cNvSpPr>
            <a:spLocks noGrp="1"/>
          </p:cNvSpPr>
          <p:nvPr>
            <p:ph type="sldNum" sz="quarter" idx="12"/>
          </p:nvPr>
        </p:nvSpPr>
        <p:spPr/>
        <p:txBody>
          <a:bodyPr/>
          <a:lstStyle/>
          <a:p>
            <a:fld id="{BEDC6BC0-6E12-40A7-A37A-F474C3CE4536}" type="slidenum">
              <a:rPr lang="en-AU" smtClean="0"/>
              <a:t>45</a:t>
            </a:fld>
            <a:endParaRPr lang="en-AU"/>
          </a:p>
        </p:txBody>
      </p:sp>
    </p:spTree>
    <p:extLst>
      <p:ext uri="{BB962C8B-B14F-4D97-AF65-F5344CB8AC3E}">
        <p14:creationId xmlns:p14="http://schemas.microsoft.com/office/powerpoint/2010/main" val="386878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p:cNvSpPr/>
          <p:nvPr/>
        </p:nvSpPr>
        <p:spPr>
          <a:xfrm>
            <a:off x="6081712" y="2814914"/>
            <a:ext cx="4600575" cy="1236558"/>
          </a:xfrm>
          <a:prstGeom prst="wedgeRoundRectCallout">
            <a:avLst>
              <a:gd name="adj1" fmla="val -39432"/>
              <a:gd name="adj2" fmla="val 10112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And it </a:t>
            </a:r>
            <a:r>
              <a:rPr lang="en-US" sz="2400" i="1" dirty="0"/>
              <a:t>starts</a:t>
            </a:r>
            <a:r>
              <a:rPr lang="en-US" sz="2400" dirty="0"/>
              <a:t> with variation and </a:t>
            </a:r>
            <a:r>
              <a:rPr lang="en-US" sz="2400" i="1" dirty="0"/>
              <a:t>ends</a:t>
            </a:r>
            <a:r>
              <a:rPr lang="en-US" sz="2400" dirty="0"/>
              <a:t> with the expectation!</a:t>
            </a:r>
            <a:endParaRPr lang="en-AU" sz="24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2737"/>
          <a:stretch/>
        </p:blipFill>
        <p:spPr>
          <a:xfrm>
            <a:off x="1" y="2394204"/>
            <a:ext cx="2413000" cy="4469049"/>
          </a:xfrm>
          <a:prstGeom prst="rect">
            <a:avLst/>
          </a:prstGeom>
        </p:spPr>
      </p:pic>
      <p:sp>
        <p:nvSpPr>
          <p:cNvPr id="5" name="Speech Bubble: Rectangle with Corners Rounded 4"/>
          <p:cNvSpPr/>
          <p:nvPr/>
        </p:nvSpPr>
        <p:spPr>
          <a:xfrm>
            <a:off x="3299733" y="842168"/>
            <a:ext cx="3892700" cy="1271374"/>
          </a:xfrm>
          <a:prstGeom prst="wedgeRoundRectCallout">
            <a:avLst>
              <a:gd name="adj1" fmla="val -42952"/>
              <a:gd name="adj2" fmla="val 20921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3600" dirty="0">
                <a:ln w="0"/>
                <a:solidFill>
                  <a:schemeClr val="tx1"/>
                </a:solidFill>
                <a:effectLst>
                  <a:outerShdw blurRad="38100" dist="19050" dir="2700000" algn="tl" rotWithShape="0">
                    <a:schemeClr val="dk1">
                      <a:alpha val="40000"/>
                    </a:schemeClr>
                  </a:outerShdw>
                </a:effectLst>
              </a:rPr>
              <a:t>RANDOM!!!</a:t>
            </a:r>
          </a:p>
        </p:txBody>
      </p:sp>
      <p:sp>
        <p:nvSpPr>
          <p:cNvPr id="4" name="Speech Bubble: Rectangle with Corners Rounded 3"/>
          <p:cNvSpPr/>
          <p:nvPr/>
        </p:nvSpPr>
        <p:spPr>
          <a:xfrm>
            <a:off x="289381" y="402336"/>
            <a:ext cx="2773142" cy="1335024"/>
          </a:xfrm>
          <a:prstGeom prst="wedgeRoundRectCallout">
            <a:avLst>
              <a:gd name="adj1" fmla="val -14238"/>
              <a:gd name="adj2" fmla="val 11457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And what do we call this whole process?</a:t>
            </a:r>
          </a:p>
        </p:txBody>
      </p:sp>
      <p:sp>
        <p:nvSpPr>
          <p:cNvPr id="3" name="Slide Number Placeholder 2"/>
          <p:cNvSpPr>
            <a:spLocks noGrp="1"/>
          </p:cNvSpPr>
          <p:nvPr>
            <p:ph type="sldNum" sz="quarter" idx="12"/>
          </p:nvPr>
        </p:nvSpPr>
        <p:spPr/>
        <p:txBody>
          <a:bodyPr/>
          <a:lstStyle/>
          <a:p>
            <a:fld id="{BEDC6BC0-6E12-40A7-A37A-F474C3CE4536}" type="slidenum">
              <a:rPr lang="en-AU" smtClean="0"/>
              <a:t>46</a:t>
            </a:fld>
            <a:endParaRPr lang="en-AU"/>
          </a:p>
        </p:txBody>
      </p:sp>
      <p:grpSp>
        <p:nvGrpSpPr>
          <p:cNvPr id="12" name="Group 11"/>
          <p:cNvGrpSpPr/>
          <p:nvPr/>
        </p:nvGrpSpPr>
        <p:grpSpPr>
          <a:xfrm>
            <a:off x="2343636" y="4714875"/>
            <a:ext cx="9772164" cy="2010807"/>
            <a:chOff x="2343636" y="4714875"/>
            <a:chExt cx="9772164" cy="2010807"/>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7580"/>
            <a:stretch/>
          </p:blipFill>
          <p:spPr>
            <a:xfrm>
              <a:off x="2343636" y="4714875"/>
              <a:ext cx="9772164" cy="1781645"/>
            </a:xfrm>
            <a:prstGeom prst="rect">
              <a:avLst/>
            </a:prstGeom>
          </p:spPr>
        </p:pic>
        <p:sp>
          <p:nvSpPr>
            <p:cNvPr id="11" name="TextBox 10"/>
            <p:cNvSpPr txBox="1"/>
            <p:nvPr/>
          </p:nvSpPr>
          <p:spPr>
            <a:xfrm>
              <a:off x="2709333" y="6356350"/>
              <a:ext cx="8966200" cy="369332"/>
            </a:xfrm>
            <a:prstGeom prst="rect">
              <a:avLst/>
            </a:prstGeom>
            <a:noFill/>
          </p:spPr>
          <p:txBody>
            <a:bodyPr wrap="square" rtlCol="0">
              <a:spAutoFit/>
            </a:bodyPr>
            <a:lstStyle/>
            <a:p>
              <a:r>
                <a:rPr lang="en-AU" dirty="0"/>
                <a:t>        Emma                  Niko                        Sophie                    Jack                   Mia                 Riley</a:t>
              </a:r>
            </a:p>
          </p:txBody>
        </p:sp>
      </p:grpSp>
      <p:sp>
        <p:nvSpPr>
          <p:cNvPr id="13" name="Speech Bubble: Rectangle with Corners Rounded 4">
            <a:extLst>
              <a:ext uri="{FF2B5EF4-FFF2-40B4-BE49-F238E27FC236}">
                <a16:creationId xmlns:a16="http://schemas.microsoft.com/office/drawing/2014/main" id="{15B33771-75F6-DE42-82C0-E7CFACD3EC5A}"/>
              </a:ext>
            </a:extLst>
          </p:cNvPr>
          <p:cNvSpPr/>
          <p:nvPr/>
        </p:nvSpPr>
        <p:spPr>
          <a:xfrm>
            <a:off x="8035850" y="546079"/>
            <a:ext cx="3892700" cy="1271374"/>
          </a:xfrm>
          <a:prstGeom prst="wedgeRoundRectCallout">
            <a:avLst>
              <a:gd name="adj1" fmla="val 39264"/>
              <a:gd name="adj2" fmla="val 19010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3600" dirty="0">
                <a:ln w="0"/>
                <a:solidFill>
                  <a:schemeClr val="tx1"/>
                </a:solidFill>
                <a:effectLst>
                  <a:outerShdw blurRad="38100" dist="19050" dir="2700000" algn="tl" rotWithShape="0">
                    <a:schemeClr val="dk1">
                      <a:alpha val="40000"/>
                    </a:schemeClr>
                  </a:outerShdw>
                </a:effectLst>
              </a:rPr>
              <a:t>RANDOM!!!</a:t>
            </a:r>
          </a:p>
        </p:txBody>
      </p:sp>
    </p:spTree>
    <p:extLst>
      <p:ext uri="{BB962C8B-B14F-4D97-AF65-F5344CB8AC3E}">
        <p14:creationId xmlns:p14="http://schemas.microsoft.com/office/powerpoint/2010/main" val="90541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4"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C6BC0-6E12-40A7-A37A-F474C3CE4536}" type="slidenum">
              <a:rPr kumimoji="0" lang="en-A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A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40" y="336504"/>
            <a:ext cx="1638384" cy="1765391"/>
          </a:xfrm>
          <a:prstGeom prst="rect">
            <a:avLst/>
          </a:prstGeom>
        </p:spPr>
      </p:pic>
      <p:sp>
        <p:nvSpPr>
          <p:cNvPr id="5" name="Oval Callout 4"/>
          <p:cNvSpPr/>
          <p:nvPr/>
        </p:nvSpPr>
        <p:spPr>
          <a:xfrm>
            <a:off x="2343190" y="539751"/>
            <a:ext cx="6030343" cy="2660649"/>
          </a:xfrm>
          <a:prstGeom prst="wedgeEllipseCallout">
            <a:avLst>
              <a:gd name="adj1" fmla="val -48981"/>
              <a:gd name="adj2" fmla="val -37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2400" dirty="0">
                <a:solidFill>
                  <a:prstClr val="white"/>
                </a:solidFill>
              </a:rPr>
              <a:t>Thinking back over the lesson, the Learning Progression appears to follow these levels.</a:t>
            </a:r>
            <a:endParaRPr kumimoji="0" lang="en-AU"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1904478" y="3326987"/>
            <a:ext cx="8392055" cy="3318287"/>
          </a:xfrm>
          <a:prstGeom prst="rect">
            <a:avLst/>
          </a:prstGeom>
        </p:spPr>
      </p:pic>
    </p:spTree>
    <p:extLst>
      <p:ext uri="{BB962C8B-B14F-4D97-AF65-F5344CB8AC3E}">
        <p14:creationId xmlns:p14="http://schemas.microsoft.com/office/powerpoint/2010/main" val="3236075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C6BC0-6E12-40A7-A37A-F474C3CE4536}" type="slidenum">
              <a:rPr kumimoji="0" lang="en-A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A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40" y="336504"/>
            <a:ext cx="1638384" cy="1765391"/>
          </a:xfrm>
          <a:prstGeom prst="rect">
            <a:avLst/>
          </a:prstGeom>
        </p:spPr>
      </p:pic>
      <p:pic>
        <p:nvPicPr>
          <p:cNvPr id="5" name="Picture 4"/>
          <p:cNvPicPr>
            <a:picLocks noChangeAspect="1"/>
          </p:cNvPicPr>
          <p:nvPr/>
        </p:nvPicPr>
        <p:blipFill>
          <a:blip r:embed="rId3"/>
          <a:stretch>
            <a:fillRect/>
          </a:stretch>
        </p:blipFill>
        <p:spPr>
          <a:xfrm>
            <a:off x="2307389" y="1219199"/>
            <a:ext cx="9046411" cy="5162851"/>
          </a:xfrm>
          <a:prstGeom prst="rect">
            <a:avLst/>
          </a:prstGeom>
        </p:spPr>
      </p:pic>
    </p:spTree>
    <p:extLst>
      <p:ext uri="{BB962C8B-B14F-4D97-AF65-F5344CB8AC3E}">
        <p14:creationId xmlns:p14="http://schemas.microsoft.com/office/powerpoint/2010/main" val="261776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928" y="2367310"/>
            <a:ext cx="3928872" cy="4501951"/>
          </a:xfrm>
          <a:prstGeom prst="rect">
            <a:avLst/>
          </a:prstGeom>
        </p:spPr>
      </p:pic>
      <p:sp>
        <p:nvSpPr>
          <p:cNvPr id="4" name="Speech Bubble: Rectangle with Corners Rounded 3"/>
          <p:cNvSpPr/>
          <p:nvPr/>
        </p:nvSpPr>
        <p:spPr>
          <a:xfrm>
            <a:off x="344244" y="450880"/>
            <a:ext cx="6764207" cy="1686678"/>
          </a:xfrm>
          <a:prstGeom prst="wedgeRoundRectCallout">
            <a:avLst>
              <a:gd name="adj1" fmla="val -11833"/>
              <a:gd name="adj2" fmla="val 10296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Today we are starting with two Big Ideas in statistics: Variation and Expectation. We are going to explore the Ideas using dice.</a:t>
            </a:r>
          </a:p>
        </p:txBody>
      </p:sp>
      <p:pic>
        <p:nvPicPr>
          <p:cNvPr id="3" name="Picture 2" descr="Screen Shot 2016-08-17 at 9.4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622" y="1498163"/>
            <a:ext cx="2070100" cy="1587500"/>
          </a:xfrm>
          <a:prstGeom prst="rect">
            <a:avLst/>
          </a:prstGeom>
        </p:spPr>
      </p:pic>
      <p:sp>
        <p:nvSpPr>
          <p:cNvPr id="6" name="Slide Number Placeholder 5"/>
          <p:cNvSpPr>
            <a:spLocks noGrp="1"/>
          </p:cNvSpPr>
          <p:nvPr>
            <p:ph type="sldNum" sz="quarter" idx="12"/>
          </p:nvPr>
        </p:nvSpPr>
        <p:spPr/>
        <p:txBody>
          <a:bodyPr/>
          <a:lstStyle/>
          <a:p>
            <a:fld id="{BEDC6BC0-6E12-40A7-A37A-F474C3CE4536}" type="slidenum">
              <a:rPr lang="en-AU" smtClean="0"/>
              <a:t>5</a:t>
            </a:fld>
            <a:endParaRPr lang="en-AU"/>
          </a:p>
        </p:txBody>
      </p:sp>
      <p:pic>
        <p:nvPicPr>
          <p:cNvPr id="7" name="Picture 6"/>
          <p:cNvPicPr>
            <a:picLocks noChangeAspect="1"/>
          </p:cNvPicPr>
          <p:nvPr/>
        </p:nvPicPr>
        <p:blipFill>
          <a:blip r:embed="rId4"/>
          <a:stretch>
            <a:fillRect/>
          </a:stretch>
        </p:blipFill>
        <p:spPr>
          <a:xfrm>
            <a:off x="10771084" y="2743681"/>
            <a:ext cx="1299809" cy="1401281"/>
          </a:xfrm>
          <a:prstGeom prst="rect">
            <a:avLst/>
          </a:prstGeom>
        </p:spPr>
      </p:pic>
      <p:sp>
        <p:nvSpPr>
          <p:cNvPr id="8" name="Oval Callout 7"/>
          <p:cNvSpPr/>
          <p:nvPr/>
        </p:nvSpPr>
        <p:spPr>
          <a:xfrm>
            <a:off x="5884032" y="4252912"/>
            <a:ext cx="4740690" cy="2460625"/>
          </a:xfrm>
          <a:prstGeom prst="wedgeEllipseCallout">
            <a:avLst>
              <a:gd name="adj1" fmla="val 61665"/>
              <a:gd name="adj2" fmla="val -49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2400" dirty="0">
                <a:solidFill>
                  <a:prstClr val="white"/>
                </a:solidFill>
              </a:rPr>
              <a:t>Before you start, discuss your definitions of Variation and Expectation. What would your students say?</a:t>
            </a:r>
            <a:endParaRPr kumimoji="0" lang="en-AU"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3630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peech Bubble: Rectangle with Corners Rounded 5"/>
          <p:cNvSpPr/>
          <p:nvPr/>
        </p:nvSpPr>
        <p:spPr>
          <a:xfrm>
            <a:off x="4333762" y="2879800"/>
            <a:ext cx="1397688" cy="826747"/>
          </a:xfrm>
          <a:prstGeom prst="wedgeRoundRectCallout">
            <a:avLst>
              <a:gd name="adj1" fmla="val -9036"/>
              <a:gd name="adj2" fmla="val 130060"/>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Moods.</a:t>
            </a:r>
          </a:p>
        </p:txBody>
      </p:sp>
      <p:sp>
        <p:nvSpPr>
          <p:cNvPr id="7" name="Speech Bubble: Rectangle with Corners Rounded 6"/>
          <p:cNvSpPr/>
          <p:nvPr/>
        </p:nvSpPr>
        <p:spPr>
          <a:xfrm>
            <a:off x="6647509" y="1171050"/>
            <a:ext cx="2027099" cy="826747"/>
          </a:xfrm>
          <a:prstGeom prst="wedgeRoundRectCallout">
            <a:avLst>
              <a:gd name="adj1" fmla="val 20599"/>
              <a:gd name="adj2" fmla="val 30481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Footy scores.</a:t>
            </a:r>
          </a:p>
        </p:txBody>
      </p:sp>
      <p:sp>
        <p:nvSpPr>
          <p:cNvPr id="8" name="Speech Bubble: Rectangle with Corners Rounded 7"/>
          <p:cNvSpPr/>
          <p:nvPr/>
        </p:nvSpPr>
        <p:spPr>
          <a:xfrm>
            <a:off x="8674608" y="2734795"/>
            <a:ext cx="2027099" cy="826747"/>
          </a:xfrm>
          <a:prstGeom prst="wedgeRoundRectCallout">
            <a:avLst>
              <a:gd name="adj1" fmla="val -5564"/>
              <a:gd name="adj2" fmla="val 11678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Heights of trees.</a:t>
            </a:r>
          </a:p>
        </p:txBody>
      </p:sp>
      <p:sp>
        <p:nvSpPr>
          <p:cNvPr id="9" name="Speech Bubble: Rectangle with Corners Rounded 8"/>
          <p:cNvSpPr/>
          <p:nvPr/>
        </p:nvSpPr>
        <p:spPr>
          <a:xfrm>
            <a:off x="9817429" y="1008799"/>
            <a:ext cx="2027099" cy="826747"/>
          </a:xfrm>
          <a:prstGeom prst="wedgeRoundRectCallout">
            <a:avLst>
              <a:gd name="adj1" fmla="val 20599"/>
              <a:gd name="adj2" fmla="val 30481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Prime ministers.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2737"/>
          <a:stretch/>
        </p:blipFill>
        <p:spPr>
          <a:xfrm>
            <a:off x="1" y="2394204"/>
            <a:ext cx="2413000" cy="4469049"/>
          </a:xfrm>
          <a:prstGeom prst="rect">
            <a:avLst/>
          </a:prstGeom>
        </p:spPr>
      </p:pic>
      <p:sp>
        <p:nvSpPr>
          <p:cNvPr id="5" name="Speech Bubble: Rectangle with Corners Rounded 4"/>
          <p:cNvSpPr/>
          <p:nvPr/>
        </p:nvSpPr>
        <p:spPr>
          <a:xfrm>
            <a:off x="2160853" y="1908048"/>
            <a:ext cx="2027099" cy="826747"/>
          </a:xfrm>
          <a:prstGeom prst="wedgeRoundRectCallout">
            <a:avLst>
              <a:gd name="adj1" fmla="val -4662"/>
              <a:gd name="adj2" fmla="val 220754"/>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The weather.</a:t>
            </a:r>
          </a:p>
        </p:txBody>
      </p:sp>
      <p:sp>
        <p:nvSpPr>
          <p:cNvPr id="4" name="Speech Bubble: Rectangle with Corners Rounded 3"/>
          <p:cNvSpPr/>
          <p:nvPr/>
        </p:nvSpPr>
        <p:spPr>
          <a:xfrm>
            <a:off x="289381" y="402336"/>
            <a:ext cx="2773142" cy="1335024"/>
          </a:xfrm>
          <a:prstGeom prst="wedgeRoundRectCallout">
            <a:avLst>
              <a:gd name="adj1" fmla="val -14238"/>
              <a:gd name="adj2" fmla="val 11457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Who can think of some things that vary?</a:t>
            </a:r>
          </a:p>
        </p:txBody>
      </p:sp>
      <p:sp>
        <p:nvSpPr>
          <p:cNvPr id="3" name="Slide Number Placeholder 2"/>
          <p:cNvSpPr>
            <a:spLocks noGrp="1"/>
          </p:cNvSpPr>
          <p:nvPr>
            <p:ph type="sldNum" sz="quarter" idx="12"/>
          </p:nvPr>
        </p:nvSpPr>
        <p:spPr/>
        <p:txBody>
          <a:bodyPr/>
          <a:lstStyle/>
          <a:p>
            <a:fld id="{BEDC6BC0-6E12-40A7-A37A-F474C3CE4536}" type="slidenum">
              <a:rPr lang="en-AU" smtClean="0"/>
              <a:t>6</a:t>
            </a:fld>
            <a:endParaRPr lang="en-AU"/>
          </a:p>
        </p:txBody>
      </p:sp>
      <p:grpSp>
        <p:nvGrpSpPr>
          <p:cNvPr id="12" name="Group 11"/>
          <p:cNvGrpSpPr/>
          <p:nvPr/>
        </p:nvGrpSpPr>
        <p:grpSpPr>
          <a:xfrm>
            <a:off x="2343636" y="4334853"/>
            <a:ext cx="9772164" cy="2390829"/>
            <a:chOff x="2343636" y="4334853"/>
            <a:chExt cx="9772164" cy="2390829"/>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3636" y="4334853"/>
              <a:ext cx="9772164" cy="2161667"/>
            </a:xfrm>
            <a:prstGeom prst="rect">
              <a:avLst/>
            </a:prstGeom>
          </p:spPr>
        </p:pic>
        <p:sp>
          <p:nvSpPr>
            <p:cNvPr id="11" name="TextBox 10"/>
            <p:cNvSpPr txBox="1"/>
            <p:nvPr/>
          </p:nvSpPr>
          <p:spPr>
            <a:xfrm>
              <a:off x="2709333" y="6356350"/>
              <a:ext cx="8966200" cy="369332"/>
            </a:xfrm>
            <a:prstGeom prst="rect">
              <a:avLst/>
            </a:prstGeom>
            <a:noFill/>
          </p:spPr>
          <p:txBody>
            <a:bodyPr wrap="square" rtlCol="0">
              <a:spAutoFit/>
            </a:bodyPr>
            <a:lstStyle/>
            <a:p>
              <a:r>
                <a:rPr lang="en-AU" dirty="0"/>
                <a:t>        Emma                  Niko                        Sophie                    Jack                   Mia                 Riley</a:t>
              </a:r>
            </a:p>
          </p:txBody>
        </p:sp>
      </p:grpSp>
    </p:spTree>
    <p:extLst>
      <p:ext uri="{BB962C8B-B14F-4D97-AF65-F5344CB8AC3E}">
        <p14:creationId xmlns:p14="http://schemas.microsoft.com/office/powerpoint/2010/main" val="25380301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5"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7816"/>
            <a:ext cx="2556933" cy="4520792"/>
          </a:xfrm>
          <a:prstGeom prst="rect">
            <a:avLst/>
          </a:prstGeom>
        </p:spPr>
      </p:pic>
      <p:sp>
        <p:nvSpPr>
          <p:cNvPr id="3" name="Speech Bubble: Rectangle with Corners Rounded 2"/>
          <p:cNvSpPr/>
          <p:nvPr/>
        </p:nvSpPr>
        <p:spPr>
          <a:xfrm>
            <a:off x="289380" y="402336"/>
            <a:ext cx="3898571" cy="1773936"/>
          </a:xfrm>
          <a:prstGeom prst="wedgeRoundRectCallout">
            <a:avLst>
              <a:gd name="adj1" fmla="val -26655"/>
              <a:gd name="adj2" fmla="val 7972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Great examples. Can we think of a definition for variation based on these examples?</a:t>
            </a:r>
          </a:p>
        </p:txBody>
      </p:sp>
      <p:sp>
        <p:nvSpPr>
          <p:cNvPr id="6" name="Speech Bubble: Rectangle with Corners Rounded 5"/>
          <p:cNvSpPr/>
          <p:nvPr/>
        </p:nvSpPr>
        <p:spPr>
          <a:xfrm>
            <a:off x="6647509" y="402336"/>
            <a:ext cx="2971979" cy="1595461"/>
          </a:xfrm>
          <a:prstGeom prst="wedgeRoundRectCallout">
            <a:avLst>
              <a:gd name="adj1" fmla="val -5246"/>
              <a:gd name="adj2" fmla="val 181017"/>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Sometimes you can measure the difference with numbers.</a:t>
            </a:r>
          </a:p>
        </p:txBody>
      </p:sp>
      <p:sp>
        <p:nvSpPr>
          <p:cNvPr id="7" name="Speech Bubble: Rectangle with Corners Rounded 6"/>
          <p:cNvSpPr/>
          <p:nvPr/>
        </p:nvSpPr>
        <p:spPr>
          <a:xfrm>
            <a:off x="8674608" y="2734795"/>
            <a:ext cx="2027099" cy="826747"/>
          </a:xfrm>
          <a:prstGeom prst="wedgeRoundRectCallout">
            <a:avLst>
              <a:gd name="adj1" fmla="val -5564"/>
              <a:gd name="adj2" fmla="val 11678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They aren’t all the same.</a:t>
            </a:r>
          </a:p>
        </p:txBody>
      </p:sp>
      <p:sp>
        <p:nvSpPr>
          <p:cNvPr id="8" name="Speech Bubble: Rectangle with Corners Rounded 7"/>
          <p:cNvSpPr/>
          <p:nvPr/>
        </p:nvSpPr>
        <p:spPr>
          <a:xfrm>
            <a:off x="9817429" y="1008799"/>
            <a:ext cx="2027099" cy="1167473"/>
          </a:xfrm>
          <a:prstGeom prst="wedgeRoundRectCallout">
            <a:avLst>
              <a:gd name="adj1" fmla="val 14284"/>
              <a:gd name="adj2" fmla="val 23118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It’s like things that change.</a:t>
            </a: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19867" y="4591269"/>
            <a:ext cx="9872134" cy="2036145"/>
          </a:xfrm>
          <a:prstGeom prst="rect">
            <a:avLst/>
          </a:prstGeom>
        </p:spPr>
      </p:pic>
      <p:sp>
        <p:nvSpPr>
          <p:cNvPr id="5" name="Speech Bubble: Rectangle with Corners Rounded 4"/>
          <p:cNvSpPr/>
          <p:nvPr/>
        </p:nvSpPr>
        <p:spPr>
          <a:xfrm>
            <a:off x="4333763" y="2426298"/>
            <a:ext cx="2313746" cy="1630680"/>
          </a:xfrm>
          <a:prstGeom prst="wedgeRoundRectCallout">
            <a:avLst>
              <a:gd name="adj1" fmla="val -12198"/>
              <a:gd name="adj2" fmla="val 78471"/>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Sometimes they vary a lot and sometimes a little.</a:t>
            </a:r>
          </a:p>
        </p:txBody>
      </p:sp>
      <p:sp>
        <p:nvSpPr>
          <p:cNvPr id="4" name="Slide Number Placeholder 3"/>
          <p:cNvSpPr>
            <a:spLocks noGrp="1"/>
          </p:cNvSpPr>
          <p:nvPr>
            <p:ph type="sldNum" sz="quarter" idx="12"/>
          </p:nvPr>
        </p:nvSpPr>
        <p:spPr/>
        <p:txBody>
          <a:bodyPr/>
          <a:lstStyle/>
          <a:p>
            <a:fld id="{BEDC6BC0-6E12-40A7-A37A-F474C3CE4536}" type="slidenum">
              <a:rPr lang="en-AU" smtClean="0"/>
              <a:t>7</a:t>
            </a:fld>
            <a:endParaRPr lang="en-AU"/>
          </a:p>
        </p:txBody>
      </p:sp>
      <p:sp>
        <p:nvSpPr>
          <p:cNvPr id="9" name="Rectangle 8">
            <a:extLst>
              <a:ext uri="{FF2B5EF4-FFF2-40B4-BE49-F238E27FC236}">
                <a16:creationId xmlns:a16="http://schemas.microsoft.com/office/drawing/2014/main" id="{4BA15B30-79F7-CB46-A5F1-4C0224766832}"/>
              </a:ext>
            </a:extLst>
          </p:cNvPr>
          <p:cNvSpPr/>
          <p:nvPr/>
        </p:nvSpPr>
        <p:spPr>
          <a:xfrm>
            <a:off x="2893484" y="6398950"/>
            <a:ext cx="8724899" cy="369332"/>
          </a:xfrm>
          <a:prstGeom prst="rect">
            <a:avLst/>
          </a:prstGeom>
        </p:spPr>
        <p:txBody>
          <a:bodyPr wrap="square">
            <a:spAutoFit/>
          </a:bodyPr>
          <a:lstStyle/>
          <a:p>
            <a:r>
              <a:rPr lang="en-AU" dirty="0"/>
              <a:t> Emma                     Niko                   Sophie                    Jack                   Mia                  Riley</a:t>
            </a:r>
            <a:endParaRPr lang="en-US" dirty="0"/>
          </a:p>
        </p:txBody>
      </p:sp>
    </p:spTree>
    <p:extLst>
      <p:ext uri="{BB962C8B-B14F-4D97-AF65-F5344CB8AC3E}">
        <p14:creationId xmlns:p14="http://schemas.microsoft.com/office/powerpoint/2010/main" val="353296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9723"/>
          <a:stretch/>
        </p:blipFill>
        <p:spPr>
          <a:xfrm>
            <a:off x="0" y="2337816"/>
            <a:ext cx="2489200" cy="4456289"/>
          </a:xfrm>
          <a:prstGeom prst="rect">
            <a:avLst/>
          </a:prstGeom>
        </p:spPr>
      </p:pic>
      <p:sp>
        <p:nvSpPr>
          <p:cNvPr id="6" name="Speech Bubble: Rectangle with Corners Rounded 5"/>
          <p:cNvSpPr/>
          <p:nvPr/>
        </p:nvSpPr>
        <p:spPr>
          <a:xfrm>
            <a:off x="289380" y="219456"/>
            <a:ext cx="5087291" cy="1517904"/>
          </a:xfrm>
          <a:prstGeom prst="wedgeRoundRectCallout">
            <a:avLst>
              <a:gd name="adj1" fmla="val -34729"/>
              <a:gd name="adj2" fmla="val 9891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Even though these things change, can you predict or expect what is going to happen? </a:t>
            </a:r>
          </a:p>
        </p:txBody>
      </p:sp>
      <p:sp>
        <p:nvSpPr>
          <p:cNvPr id="9" name="Speech Bubble: Rectangle with Corners Rounded 8"/>
          <p:cNvSpPr/>
          <p:nvPr/>
        </p:nvSpPr>
        <p:spPr>
          <a:xfrm>
            <a:off x="6647509" y="822960"/>
            <a:ext cx="2027099" cy="1174837"/>
          </a:xfrm>
          <a:prstGeom prst="wedgeRoundRectCallout">
            <a:avLst>
              <a:gd name="adj1" fmla="val 26914"/>
              <a:gd name="adj2" fmla="val 24721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 expect my team to win the footy.</a:t>
            </a:r>
          </a:p>
        </p:txBody>
      </p:sp>
      <p:sp>
        <p:nvSpPr>
          <p:cNvPr id="11" name="Speech Bubble: Rectangle with Corners Rounded 10"/>
          <p:cNvSpPr/>
          <p:nvPr/>
        </p:nvSpPr>
        <p:spPr>
          <a:xfrm>
            <a:off x="9817429" y="219457"/>
            <a:ext cx="2027099" cy="1616090"/>
          </a:xfrm>
          <a:prstGeom prst="wedgeRoundRectCallout">
            <a:avLst>
              <a:gd name="adj1" fmla="val 21031"/>
              <a:gd name="adj2" fmla="val 18210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Polls can predict who wins the election.</a:t>
            </a:r>
          </a:p>
        </p:txBody>
      </p:sp>
      <p:sp>
        <p:nvSpPr>
          <p:cNvPr id="8" name="Speech Bubble: Rectangle with Corners Rounded 7"/>
          <p:cNvSpPr/>
          <p:nvPr/>
        </p:nvSpPr>
        <p:spPr>
          <a:xfrm>
            <a:off x="4333761" y="2759257"/>
            <a:ext cx="2313747" cy="1624448"/>
          </a:xfrm>
          <a:prstGeom prst="wedgeRoundRectCallout">
            <a:avLst>
              <a:gd name="adj1" fmla="val -13779"/>
              <a:gd name="adj2" fmla="val 76527"/>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 expect to feel a lot happier on the weekend with no school!</a:t>
            </a:r>
          </a:p>
        </p:txBody>
      </p:sp>
      <p:sp>
        <p:nvSpPr>
          <p:cNvPr id="7" name="Speech Bubble: Rectangle with Corners Rounded 6"/>
          <p:cNvSpPr/>
          <p:nvPr/>
        </p:nvSpPr>
        <p:spPr>
          <a:xfrm>
            <a:off x="2185101" y="1942225"/>
            <a:ext cx="2011680" cy="1764321"/>
          </a:xfrm>
          <a:prstGeom prst="wedgeRoundRectCallout">
            <a:avLst>
              <a:gd name="adj1" fmla="val 31049"/>
              <a:gd name="adj2" fmla="val 76624"/>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Weather forecasters can predict the weather.</a:t>
            </a:r>
          </a:p>
        </p:txBody>
      </p:sp>
      <p:grpSp>
        <p:nvGrpSpPr>
          <p:cNvPr id="3" name="Group 2"/>
          <p:cNvGrpSpPr/>
          <p:nvPr/>
        </p:nvGrpSpPr>
        <p:grpSpPr>
          <a:xfrm>
            <a:off x="2897362" y="4151014"/>
            <a:ext cx="9294638" cy="2479776"/>
            <a:chOff x="2897362" y="4151014"/>
            <a:chExt cx="9294638" cy="2479776"/>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362" y="4468006"/>
              <a:ext cx="1639824" cy="210007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6504" y="4951342"/>
              <a:ext cx="1831848" cy="167944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6378" y="4644142"/>
              <a:ext cx="1411224" cy="183184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9064" y="4254512"/>
              <a:ext cx="1563624" cy="202387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5108" y="4151014"/>
              <a:ext cx="1450848" cy="2252472"/>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8376" y="4151014"/>
              <a:ext cx="1563624" cy="2252472"/>
            </a:xfrm>
            <a:prstGeom prst="rect">
              <a:avLst/>
            </a:prstGeom>
          </p:spPr>
        </p:pic>
      </p:grpSp>
      <p:sp>
        <p:nvSpPr>
          <p:cNvPr id="10" name="Speech Bubble: Rectangle with Corners Rounded 9"/>
          <p:cNvSpPr/>
          <p:nvPr/>
        </p:nvSpPr>
        <p:spPr>
          <a:xfrm>
            <a:off x="8674608" y="1997797"/>
            <a:ext cx="2027099" cy="1915835"/>
          </a:xfrm>
          <a:prstGeom prst="wedgeRoundRectCallout">
            <a:avLst>
              <a:gd name="adj1" fmla="val -14586"/>
              <a:gd name="adj2" fmla="val 7192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 predict that a pine tree is going to grow taller than a shrub.</a:t>
            </a:r>
          </a:p>
        </p:txBody>
      </p:sp>
      <p:sp>
        <p:nvSpPr>
          <p:cNvPr id="4" name="Slide Number Placeholder 3"/>
          <p:cNvSpPr>
            <a:spLocks noGrp="1"/>
          </p:cNvSpPr>
          <p:nvPr>
            <p:ph type="sldNum" sz="quarter" idx="12"/>
          </p:nvPr>
        </p:nvSpPr>
        <p:spPr/>
        <p:txBody>
          <a:bodyPr/>
          <a:lstStyle/>
          <a:p>
            <a:fld id="{BEDC6BC0-6E12-40A7-A37A-F474C3CE4536}" type="slidenum">
              <a:rPr lang="en-AU" smtClean="0"/>
              <a:t>8</a:t>
            </a:fld>
            <a:endParaRPr lang="en-AU"/>
          </a:p>
        </p:txBody>
      </p:sp>
      <p:sp>
        <p:nvSpPr>
          <p:cNvPr id="5" name="Rectangle 4">
            <a:extLst>
              <a:ext uri="{FF2B5EF4-FFF2-40B4-BE49-F238E27FC236}">
                <a16:creationId xmlns:a16="http://schemas.microsoft.com/office/drawing/2014/main" id="{9757D530-1AAA-3244-9D83-A6E9AE78DDC9}"/>
              </a:ext>
            </a:extLst>
          </p:cNvPr>
          <p:cNvSpPr/>
          <p:nvPr/>
        </p:nvSpPr>
        <p:spPr>
          <a:xfrm>
            <a:off x="3280352" y="6405083"/>
            <a:ext cx="8449686" cy="369332"/>
          </a:xfrm>
          <a:prstGeom prst="rect">
            <a:avLst/>
          </a:prstGeom>
        </p:spPr>
        <p:txBody>
          <a:bodyPr wrap="square">
            <a:spAutoFit/>
          </a:bodyPr>
          <a:lstStyle/>
          <a:p>
            <a:r>
              <a:rPr lang="en-AU" dirty="0"/>
              <a:t> Emma                    Niko                      Sophie                  Jack                   Mia                  Riley</a:t>
            </a:r>
            <a:endParaRPr lang="en-US" dirty="0"/>
          </a:p>
        </p:txBody>
      </p:sp>
    </p:spTree>
    <p:extLst>
      <p:ext uri="{BB962C8B-B14F-4D97-AF65-F5344CB8AC3E}">
        <p14:creationId xmlns:p14="http://schemas.microsoft.com/office/powerpoint/2010/main" val="341941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8" grpId="0" animBg="1"/>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9723"/>
          <a:stretch/>
        </p:blipFill>
        <p:spPr>
          <a:xfrm>
            <a:off x="0" y="2337816"/>
            <a:ext cx="2455333" cy="4395659"/>
          </a:xfrm>
          <a:prstGeom prst="rect">
            <a:avLst/>
          </a:prstGeom>
        </p:spPr>
      </p:pic>
      <p:sp>
        <p:nvSpPr>
          <p:cNvPr id="6" name="Speech Bubble: Rectangle with Corners Rounded 5"/>
          <p:cNvSpPr/>
          <p:nvPr/>
        </p:nvSpPr>
        <p:spPr>
          <a:xfrm>
            <a:off x="289380" y="219456"/>
            <a:ext cx="5595612" cy="1517904"/>
          </a:xfrm>
          <a:prstGeom prst="wedgeRoundRectCallout">
            <a:avLst>
              <a:gd name="adj1" fmla="val -34729"/>
              <a:gd name="adj2" fmla="val 9891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Okay, we want to think about how expectation and variation are related. Can you tell us how your predictions or expectations come out of variation?</a:t>
            </a:r>
          </a:p>
        </p:txBody>
      </p:sp>
      <p:sp>
        <p:nvSpPr>
          <p:cNvPr id="11" name="Speech Bubble: Rectangle with Corners Rounded 10"/>
          <p:cNvSpPr/>
          <p:nvPr/>
        </p:nvSpPr>
        <p:spPr>
          <a:xfrm>
            <a:off x="10143868" y="219457"/>
            <a:ext cx="1700660" cy="1616090"/>
          </a:xfrm>
          <a:prstGeom prst="wedgeRoundRectCallout">
            <a:avLst>
              <a:gd name="adj1" fmla="val 22412"/>
              <a:gd name="adj2" fmla="val 18753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How many years would that take?!</a:t>
            </a:r>
          </a:p>
        </p:txBody>
      </p:sp>
      <p:sp>
        <p:nvSpPr>
          <p:cNvPr id="7" name="Speech Bubble: Rectangle with Corners Rounded 6"/>
          <p:cNvSpPr/>
          <p:nvPr/>
        </p:nvSpPr>
        <p:spPr>
          <a:xfrm>
            <a:off x="2185100" y="1942225"/>
            <a:ext cx="4412286" cy="2379361"/>
          </a:xfrm>
          <a:prstGeom prst="wedgeRoundRectCallout">
            <a:avLst>
              <a:gd name="adj1" fmla="val 7601"/>
              <a:gd name="adj2" fmla="val 6417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The weather bureau gets lots of data from different conditions over time and whether it rains or not. Then they tell us what to expect.</a:t>
            </a:r>
          </a:p>
        </p:txBody>
      </p:sp>
      <p:grpSp>
        <p:nvGrpSpPr>
          <p:cNvPr id="3" name="Group 2"/>
          <p:cNvGrpSpPr/>
          <p:nvPr/>
        </p:nvGrpSpPr>
        <p:grpSpPr>
          <a:xfrm>
            <a:off x="3058091" y="4151014"/>
            <a:ext cx="9133909" cy="2407272"/>
            <a:chOff x="3058091" y="4151014"/>
            <a:chExt cx="9133909" cy="240727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091" y="4395502"/>
              <a:ext cx="1639824" cy="210007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233" y="4878838"/>
              <a:ext cx="1831848" cy="167944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107" y="4571638"/>
              <a:ext cx="1411224" cy="183184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9793" y="4254512"/>
              <a:ext cx="1563624" cy="202387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5837" y="4151014"/>
              <a:ext cx="1450848" cy="2252472"/>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8376" y="4151014"/>
              <a:ext cx="1563624" cy="2252472"/>
            </a:xfrm>
            <a:prstGeom prst="rect">
              <a:avLst/>
            </a:prstGeom>
          </p:spPr>
        </p:pic>
      </p:grpSp>
      <p:sp>
        <p:nvSpPr>
          <p:cNvPr id="10" name="Speech Bubble: Rectangle with Corners Rounded 9"/>
          <p:cNvSpPr/>
          <p:nvPr/>
        </p:nvSpPr>
        <p:spPr>
          <a:xfrm>
            <a:off x="6922610" y="1657383"/>
            <a:ext cx="3128651" cy="2194292"/>
          </a:xfrm>
          <a:prstGeom prst="wedgeRoundRectCallout">
            <a:avLst>
              <a:gd name="adj1" fmla="val 35904"/>
              <a:gd name="adj2" fmla="val 76774"/>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t>I could plant lots of trees and scrubs, take care of them and come back and measure them to see which were taller!!</a:t>
            </a:r>
          </a:p>
        </p:txBody>
      </p:sp>
      <p:sp>
        <p:nvSpPr>
          <p:cNvPr id="4" name="Slide Number Placeholder 3"/>
          <p:cNvSpPr>
            <a:spLocks noGrp="1"/>
          </p:cNvSpPr>
          <p:nvPr>
            <p:ph type="sldNum" sz="quarter" idx="12"/>
          </p:nvPr>
        </p:nvSpPr>
        <p:spPr/>
        <p:txBody>
          <a:bodyPr/>
          <a:lstStyle/>
          <a:p>
            <a:fld id="{BEDC6BC0-6E12-40A7-A37A-F474C3CE4536}" type="slidenum">
              <a:rPr lang="en-AU" smtClean="0"/>
              <a:t>9</a:t>
            </a:fld>
            <a:endParaRPr lang="en-AU"/>
          </a:p>
        </p:txBody>
      </p:sp>
      <p:sp>
        <p:nvSpPr>
          <p:cNvPr id="5" name="Rectangle 4">
            <a:extLst>
              <a:ext uri="{FF2B5EF4-FFF2-40B4-BE49-F238E27FC236}">
                <a16:creationId xmlns:a16="http://schemas.microsoft.com/office/drawing/2014/main" id="{D10DED7F-C43D-0040-901C-930021D12E6C}"/>
              </a:ext>
            </a:extLst>
          </p:cNvPr>
          <p:cNvSpPr/>
          <p:nvPr/>
        </p:nvSpPr>
        <p:spPr>
          <a:xfrm>
            <a:off x="3441080" y="6379659"/>
            <a:ext cx="8231807" cy="369332"/>
          </a:xfrm>
          <a:prstGeom prst="rect">
            <a:avLst/>
          </a:prstGeom>
        </p:spPr>
        <p:txBody>
          <a:bodyPr wrap="square">
            <a:spAutoFit/>
          </a:bodyPr>
          <a:lstStyle/>
          <a:p>
            <a:r>
              <a:rPr lang="en-AU" dirty="0"/>
              <a:t> Emma                   Niko                      Sophie                  Jack                   Mia                 Riley</a:t>
            </a:r>
            <a:endParaRPr lang="en-US" dirty="0"/>
          </a:p>
        </p:txBody>
      </p:sp>
    </p:spTree>
    <p:extLst>
      <p:ext uri="{BB962C8B-B14F-4D97-AF65-F5344CB8AC3E}">
        <p14:creationId xmlns:p14="http://schemas.microsoft.com/office/powerpoint/2010/main" val="25166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2052</TotalTime>
  <Words>2591</Words>
  <Application>Microsoft Macintosh PowerPoint</Application>
  <PresentationFormat>Widescreen</PresentationFormat>
  <Paragraphs>214</Paragraphs>
  <Slides>48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Arial</vt:lpstr>
      <vt:lpstr>Calibri</vt:lpstr>
      <vt:lpstr>Calibri Light</vt:lpstr>
      <vt:lpstr>Office Theme</vt:lpstr>
      <vt:lpstr>1_Office Theme</vt:lpstr>
      <vt:lpstr>Expectation, Variation and Randomness:   Big Ideas linking Chance and Data  with Dice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Expectation and Variation</dc:title>
  <dc:creator>Roger Stack</dc:creator>
  <cp:lastModifiedBy>Jessica Cohen</cp:lastModifiedBy>
  <cp:revision>232</cp:revision>
  <cp:lastPrinted>2016-10-07T01:46:59Z</cp:lastPrinted>
  <dcterms:created xsi:type="dcterms:W3CDTF">2016-08-02T23:51:34Z</dcterms:created>
  <dcterms:modified xsi:type="dcterms:W3CDTF">2019-07-16T17:45:32Z</dcterms:modified>
</cp:coreProperties>
</file>