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321" r:id="rId2"/>
    <p:sldId id="346" r:id="rId3"/>
    <p:sldId id="347" r:id="rId4"/>
    <p:sldId id="322" r:id="rId5"/>
    <p:sldId id="349" r:id="rId6"/>
    <p:sldId id="323" r:id="rId7"/>
    <p:sldId id="350" r:id="rId8"/>
    <p:sldId id="334" r:id="rId9"/>
    <p:sldId id="351" r:id="rId10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42" autoAdjust="0"/>
    <p:restoredTop sz="95170" autoAdjust="0"/>
  </p:normalViewPr>
  <p:slideViewPr>
    <p:cSldViewPr>
      <p:cViewPr varScale="1">
        <p:scale>
          <a:sx n="86" d="100"/>
          <a:sy n="86" d="100"/>
        </p:scale>
        <p:origin x="10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80D974F7-1C6E-4AD1-BF63-A1A10CF7D9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57513" y="568325"/>
            <a:ext cx="3686175" cy="27638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95675"/>
            <a:ext cx="704215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08800"/>
            <a:ext cx="4160838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08800"/>
            <a:ext cx="4160837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79792AAC-005D-4236-AF31-459E061796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15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2F575-A5C7-C942-8643-E61FF726067B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29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2F575-A5C7-C942-8643-E61FF726067B}" type="slidenum">
              <a:rPr lang="en-US"/>
              <a:pPr/>
              <a:t>2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55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2F575-A5C7-C942-8643-E61FF726067B}" type="slidenum">
              <a:rPr lang="en-US"/>
              <a:pPr/>
              <a:t>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82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CE497-3230-4E42-B127-F81897E95430}" type="slidenum">
              <a:rPr lang="en-US"/>
              <a:pPr/>
              <a:t>4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84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CE497-3230-4E42-B127-F81897E95430}" type="slidenum">
              <a:rPr lang="en-US"/>
              <a:pPr/>
              <a:t>5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75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F373A-B6E6-1E44-BCE0-9ED1F325B10E}" type="slidenum">
              <a:rPr lang="en-US"/>
              <a:pPr/>
              <a:t>6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35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F373A-B6E6-1E44-BCE0-9ED1F325B10E}" type="slidenum">
              <a:rPr lang="en-US"/>
              <a:pPr/>
              <a:t>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9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CBEC53-4321-0749-B6AC-ADB8556DF8E0}" type="slidenum">
              <a:rPr lang="en-US"/>
              <a:pPr/>
              <a:t>9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97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5"/>
            <p:cNvSpPr>
              <a:spLocks noChangeArrowheads="1"/>
            </p:cNvSpPr>
            <p:nvPr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>
              <a:latin typeface="Helvetica" pitchFamily="1" charset="0"/>
            </a:endParaRPr>
          </a:p>
        </p:txBody>
      </p:sp>
      <p:sp>
        <p:nvSpPr>
          <p:cNvPr id="3078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447800"/>
            <a:ext cx="7678737" cy="1081088"/>
          </a:xfrm>
        </p:spPr>
        <p:txBody>
          <a:bodyPr/>
          <a:lstStyle>
            <a:lvl1pPr algn="r">
              <a:defRPr sz="3200">
                <a:latin typeface="Lucida Handwriting" pitchFamily="66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8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71800" y="2860675"/>
            <a:ext cx="5486400" cy="311467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533400"/>
            <a:ext cx="2046288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98805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62925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978275" cy="472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40275" y="1371600"/>
            <a:ext cx="3979863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62925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978275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40275" y="1371600"/>
            <a:ext cx="3979863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40275" y="3810000"/>
            <a:ext cx="3979863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62925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978275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0275" y="1371600"/>
            <a:ext cx="3979863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62925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09600" y="1371600"/>
            <a:ext cx="3978275" cy="4724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40275" y="1371600"/>
            <a:ext cx="3979863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62925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978275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40275" y="1371600"/>
            <a:ext cx="3979863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40275" y="3810000"/>
            <a:ext cx="3979863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62925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978275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40275" y="1371600"/>
            <a:ext cx="3979863" cy="4724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26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97827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0275" y="1371600"/>
            <a:ext cx="3979863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0" name="Rectangle 4"/>
            <p:cNvSpPr>
              <a:spLocks noChangeArrowheads="1"/>
            </p:cNvSpPr>
            <p:nvPr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9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533400"/>
            <a:ext cx="8162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20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811053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8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ucida Calligraphy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ucida Calligraphy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ucida Calligraphy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ucida Calligraphy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ucida Calligraphy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ucida Calligraphy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ucida Calligraphy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ucida Calligraphy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" charset="0"/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>
          <a:solidFill>
            <a:schemeClr val="tx1"/>
          </a:solidFill>
          <a:latin typeface="Helvetica" pitchFamily="1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>
          <a:solidFill>
            <a:schemeClr val="tx1"/>
          </a:solidFill>
          <a:latin typeface="Helvetica" pitchFamily="1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>
          <a:solidFill>
            <a:schemeClr val="tx1"/>
          </a:solidFill>
          <a:latin typeface="Helvetica" pitchFamily="1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>
          <a:solidFill>
            <a:schemeClr val="tx1"/>
          </a:solidFill>
          <a:latin typeface="Helvetica" pitchFamily="1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>
          <a:solidFill>
            <a:schemeClr val="tx1"/>
          </a:solidFill>
          <a:latin typeface="Helvetica" pitchFamily="1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>
          <a:solidFill>
            <a:schemeClr val="tx1"/>
          </a:solidFill>
          <a:latin typeface="Helvetica" pitchFamily="1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plA6pq9cO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Polio Virus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/>
              <a:t>Polio virus has no effect on about 75% of humans.</a:t>
            </a:r>
          </a:p>
          <a:p>
            <a:r>
              <a:rPr lang="en-US" sz="2000" dirty="0"/>
              <a:t>About 25% have a mild short-term illness. </a:t>
            </a:r>
          </a:p>
          <a:p>
            <a:r>
              <a:rPr lang="en-US" sz="2000" dirty="0"/>
              <a:t>About 1 / 150 have muscle weakening and paralysis.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740275" y="1371600"/>
            <a:ext cx="3979863" cy="4724400"/>
          </a:xfrm>
        </p:spPr>
        <p:txBody>
          <a:bodyPr/>
          <a:lstStyle/>
          <a:p>
            <a:r>
              <a:rPr lang="en-US" sz="2000" dirty="0"/>
              <a:t>Polio can spread from person to person through the air.</a:t>
            </a:r>
          </a:p>
          <a:p>
            <a:r>
              <a:rPr lang="en-US" sz="2000" dirty="0"/>
              <a:t>Polio was historically present, but poor sanitation lead to many less powerful forms of the virus. Young children would generally acquire a weak form and develop immunity.</a:t>
            </a:r>
          </a:p>
          <a:p>
            <a:r>
              <a:rPr lang="en-US" sz="2000" dirty="0"/>
              <a:t>As sanitation improved, </a:t>
            </a:r>
            <a:br>
              <a:rPr lang="en-US" sz="2000" dirty="0"/>
            </a:br>
            <a:r>
              <a:rPr lang="en-US" sz="2000" dirty="0"/>
              <a:t>polio virus became stronger.</a:t>
            </a:r>
          </a:p>
          <a:p>
            <a:r>
              <a:rPr lang="en-US" sz="2000" dirty="0"/>
              <a:t>Major outbreaks began around 1900.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2D331E-2A0F-7E42-8F27-0689531EB246}"/>
              </a:ext>
            </a:extLst>
          </p:cNvPr>
          <p:cNvPicPr>
            <a:picLocks noGrp="1" noChangeAspect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810000"/>
            <a:ext cx="3501957" cy="2286000"/>
          </a:xfrm>
        </p:spPr>
      </p:pic>
    </p:spTree>
    <p:extLst>
      <p:ext uri="{BB962C8B-B14F-4D97-AF65-F5344CB8AC3E}">
        <p14:creationId xmlns:p14="http://schemas.microsoft.com/office/powerpoint/2010/main" val="273030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1916 New York City Epidemic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5943600" cy="4724400"/>
          </a:xfrm>
        </p:spPr>
        <p:txBody>
          <a:bodyPr/>
          <a:lstStyle/>
          <a:p>
            <a:r>
              <a:rPr lang="en-US" sz="2000" dirty="0"/>
              <a:t>Polio occurred primarily in summer months.</a:t>
            </a:r>
          </a:p>
          <a:p>
            <a:r>
              <a:rPr lang="en-US" sz="2000" dirty="0"/>
              <a:t>Approximately 9,000 people in NYC showed major symptoms, mostly children who had no prior exposure.</a:t>
            </a:r>
          </a:p>
          <a:p>
            <a:r>
              <a:rPr lang="en-US" sz="2000" dirty="0"/>
              <a:t>About 2,000 people died in NYC; across the nation, total deaths were about 6,000.</a:t>
            </a:r>
          </a:p>
          <a:p>
            <a:r>
              <a:rPr lang="en-US" sz="2000" dirty="0"/>
              <a:t>Quarantines were common, including inspection of all children entering Pennsylvania from New Jersey.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58043F7-EE01-BD4B-BE3C-ED6EF4F51776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199" y="1371600"/>
            <a:ext cx="2143125" cy="3844018"/>
          </a:xfrm>
        </p:spPr>
      </p:pic>
    </p:spTree>
    <p:extLst>
      <p:ext uri="{BB962C8B-B14F-4D97-AF65-F5344CB8AC3E}">
        <p14:creationId xmlns:p14="http://schemas.microsoft.com/office/powerpoint/2010/main" val="328734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1950s Situation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7811384" cy="4724400"/>
          </a:xfrm>
        </p:spPr>
        <p:txBody>
          <a:bodyPr/>
          <a:lstStyle/>
          <a:p>
            <a:r>
              <a:rPr lang="en-US" sz="2000" dirty="0"/>
              <a:t>Polio continued to recur,</a:t>
            </a:r>
            <a:br>
              <a:rPr lang="en-US" sz="2000" dirty="0"/>
            </a:br>
            <a:r>
              <a:rPr lang="en-US" sz="2000" dirty="0"/>
              <a:t>almost every summer.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March of Dimes founded in 1938.</a:t>
            </a:r>
          </a:p>
          <a:p>
            <a:r>
              <a:rPr lang="en-US" sz="2000" dirty="0"/>
              <a:t>Death rates were reduced, due to </a:t>
            </a:r>
            <a:br>
              <a:rPr lang="en-US" sz="2000" dirty="0"/>
            </a:br>
            <a:r>
              <a:rPr lang="en-US" sz="2000" dirty="0"/>
              <a:t>better treatment and assistive technology.</a:t>
            </a:r>
          </a:p>
          <a:p>
            <a:r>
              <a:rPr lang="en-US" sz="2000" dirty="0"/>
              <a:t>In early 1950s, polio caused about </a:t>
            </a:r>
            <a:br>
              <a:rPr lang="en-US" sz="2000" dirty="0"/>
            </a:br>
            <a:r>
              <a:rPr lang="en-US" sz="2000" dirty="0"/>
              <a:t>30,000 medical cases per year,</a:t>
            </a:r>
            <a:br>
              <a:rPr lang="en-US" sz="2000" dirty="0"/>
            </a:br>
            <a:r>
              <a:rPr lang="en-US" sz="2000" dirty="0"/>
              <a:t>with over 1,000 deaths. </a:t>
            </a:r>
            <a:br>
              <a:rPr lang="en-US" sz="2000" dirty="0"/>
            </a:br>
            <a:r>
              <a:rPr lang="en-US" sz="2000" dirty="0"/>
              <a:t>In 2018, this would be the second-most common cause of death for children ages 1 to 14, behind only accidents.</a:t>
            </a:r>
          </a:p>
          <a:p>
            <a:r>
              <a:rPr lang="en-US" sz="2000" dirty="0"/>
              <a:t>Video story: </a:t>
            </a:r>
            <a:r>
              <a:rPr lang="en-US" sz="2000" dirty="0">
                <a:hlinkClick r:id="rId3"/>
              </a:rPr>
              <a:t>https://www.youtube.com/watch?v=gplA6pq9cOs</a:t>
            </a:r>
            <a:endParaRPr lang="en-US" sz="2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81CFA9-960C-504C-B46B-E45D87CA797C}"/>
              </a:ext>
            </a:extLst>
          </p:cNvPr>
          <p:cNvPicPr>
            <a:picLocks noGrp="1" noChangeAspect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703" y="381000"/>
            <a:ext cx="2751944" cy="4038600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784DEA-CC68-BA44-9ED1-65E406AD6D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281" y="130088"/>
            <a:ext cx="1712421" cy="223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2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Trials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/>
              <a:t>There had been two vaccine attempts in 1935, but both actually caused some polio, not prevented it.</a:t>
            </a:r>
          </a:p>
          <a:p>
            <a:r>
              <a:rPr lang="en-US" sz="2000" dirty="0"/>
              <a:t>In January 1953, Dr. Jonas Salk presented small-scale results about an injection of killed-virus vaccine.</a:t>
            </a:r>
          </a:p>
          <a:p>
            <a:r>
              <a:rPr lang="en-US" sz="2000" dirty="0"/>
              <a:t>The National Foundation for Infantile Paralysis began to plan for a larger study.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/>
              <a:t>School-age children had the highest case rate.</a:t>
            </a:r>
          </a:p>
          <a:p>
            <a:r>
              <a:rPr lang="en-US" sz="2000" dirty="0"/>
              <a:t>The foundation decided that the sample would consist of </a:t>
            </a:r>
            <a:br>
              <a:rPr lang="en-US" sz="2000" dirty="0"/>
            </a:br>
            <a:r>
              <a:rPr lang="en-US" sz="2000" dirty="0"/>
              <a:t>children in grades 1, 2, and 3 in 272 US counties with high rates of polio.</a:t>
            </a:r>
          </a:p>
          <a:p>
            <a:r>
              <a:rPr lang="en-US" sz="2000" dirty="0"/>
              <a:t>Through the winter of 1953-1954, advisory groups met to consider study design.</a:t>
            </a:r>
          </a:p>
        </p:txBody>
      </p:sp>
    </p:spTree>
    <p:extLst>
      <p:ext uri="{BB962C8B-B14F-4D97-AF65-F5344CB8AC3E}">
        <p14:creationId xmlns:p14="http://schemas.microsoft.com/office/powerpoint/2010/main" val="347054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Observed Control 		Placebo Control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3978275" cy="2286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000" dirty="0"/>
              <a:t>All Grade 2 students (whose parents consented) would receive a vaccine injection.</a:t>
            </a:r>
          </a:p>
          <a:p>
            <a:r>
              <a:rPr lang="en-US" sz="2000" dirty="0"/>
              <a:t>Their polio rates would be compared against Grade 1 and Grade 3 students.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sz="quarter" idx="2"/>
          </p:nvPr>
        </p:nvSpPr>
        <p:spPr>
          <a:ln w="12700">
            <a:solidFill>
              <a:schemeClr val="tx2"/>
            </a:solidFill>
          </a:ln>
        </p:spPr>
        <p:txBody>
          <a:bodyPr/>
          <a:lstStyle/>
          <a:p>
            <a:r>
              <a:rPr lang="en-US" sz="2000" dirty="0"/>
              <a:t>Every child in Grades 1, 2, 3 (whose parents consented) would receive an injection.</a:t>
            </a:r>
          </a:p>
          <a:p>
            <a:r>
              <a:rPr lang="en-US" sz="2000" dirty="0"/>
              <a:t>Half the injections would have vaccine; half the injections would have saline, a placebo injection.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53218E-19A2-A347-BA54-7BFB9994A21E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09601" y="3810000"/>
            <a:ext cx="8110538" cy="2514600"/>
          </a:xfrm>
        </p:spPr>
        <p:txBody>
          <a:bodyPr/>
          <a:lstStyle/>
          <a:p>
            <a:r>
              <a:rPr lang="en-US" sz="2000" dirty="0"/>
              <a:t>If you were at the advisory group meeting, in the roles given to your group, which approach would you support? </a:t>
            </a:r>
            <a:br>
              <a:rPr lang="en-US" sz="2000" dirty="0"/>
            </a:br>
            <a:r>
              <a:rPr lang="en-US" sz="2000" dirty="0"/>
              <a:t>Observed Control, Placebo Control, or something else?</a:t>
            </a:r>
          </a:p>
          <a:p>
            <a:r>
              <a:rPr lang="en-US" sz="2000" dirty="0"/>
              <a:t>You may consider test effectiveness, cost, potential side effects, safety, and any other factors you find relevant.</a:t>
            </a:r>
          </a:p>
        </p:txBody>
      </p:sp>
    </p:spTree>
    <p:extLst>
      <p:ext uri="{BB962C8B-B14F-4D97-AF65-F5344CB8AC3E}">
        <p14:creationId xmlns:p14="http://schemas.microsoft.com/office/powerpoint/2010/main" val="298009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Roles and Decisions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Statisticians</a:t>
            </a:r>
          </a:p>
          <a:p>
            <a:r>
              <a:rPr lang="en-US" sz="2000" dirty="0"/>
              <a:t>Government of New York State</a:t>
            </a:r>
            <a:br>
              <a:rPr lang="en-US" sz="2000" dirty="0"/>
            </a:br>
            <a:r>
              <a:rPr lang="en-US" sz="2000" dirty="0"/>
              <a:t>High polio fear, strong public health office</a:t>
            </a:r>
          </a:p>
          <a:p>
            <a:r>
              <a:rPr lang="en-US" sz="2000" dirty="0"/>
              <a:t>Government of Indiana</a:t>
            </a:r>
            <a:br>
              <a:rPr lang="en-US" sz="2000" dirty="0"/>
            </a:br>
            <a:r>
              <a:rPr lang="en-US" sz="2000" dirty="0"/>
              <a:t>Lower polio fear, budgetary constraints </a:t>
            </a:r>
          </a:p>
          <a:p>
            <a:r>
              <a:rPr lang="en-US" sz="2000" dirty="0"/>
              <a:t>Parents of Grade 2 Students</a:t>
            </a:r>
          </a:p>
          <a:p>
            <a:r>
              <a:rPr lang="en-US" sz="2000" dirty="0"/>
              <a:t>Parents of Grade 3 Students</a:t>
            </a:r>
          </a:p>
          <a:p>
            <a:r>
              <a:rPr lang="en-US" sz="2000" dirty="0"/>
              <a:t>Ethicists</a:t>
            </a: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367B1B30-A149-724E-A629-93ACEA7EF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243" y="3895725"/>
            <a:ext cx="38385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9253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Decisions Made and Non-Response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Observed control was used in 34 states, with about 225,000 vaccines and 725,000 controls.</a:t>
            </a:r>
          </a:p>
          <a:p>
            <a:r>
              <a:rPr lang="en-US" dirty="0"/>
              <a:t>Placebo control was used in 11 states, with about 200,000 vaccines and 200,000 controls.</a:t>
            </a:r>
          </a:p>
          <a:p>
            <a:r>
              <a:rPr lang="en-US" dirty="0"/>
              <a:t>There were many concerns about vaccine safety.</a:t>
            </a:r>
          </a:p>
          <a:p>
            <a:pPr lvl="1"/>
            <a:r>
              <a:rPr lang="en-US" dirty="0"/>
              <a:t>Approximately 40% of eligible children did not participate in the placebo trial.</a:t>
            </a:r>
          </a:p>
          <a:p>
            <a:pPr lvl="1"/>
            <a:r>
              <a:rPr lang="en-US" dirty="0"/>
              <a:t>Approximately 30% of eligible Grade 2 children did not participate in the observed control trial.</a:t>
            </a:r>
          </a:p>
          <a:p>
            <a:pPr lvl="1"/>
            <a:r>
              <a:rPr lang="en-US" dirty="0"/>
              <a:t>Wealthier families participated more often, likely because polio affected wealthier families more often.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41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648FD-9D10-614F-8D70-B15722B3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8B422-0F83-DD45-B162-52C33C6A6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observed controls </a:t>
            </a:r>
            <a:br>
              <a:rPr lang="en-US" dirty="0"/>
            </a:br>
            <a:r>
              <a:rPr lang="en-US" dirty="0"/>
              <a:t>55 vaccinated cases 	[</a:t>
            </a:r>
            <a:r>
              <a:rPr lang="en-US" dirty="0">
                <a:solidFill>
                  <a:schemeClr val="tx2"/>
                </a:solidFill>
              </a:rPr>
              <a:t>25</a:t>
            </a:r>
            <a:r>
              <a:rPr lang="en-US" dirty="0"/>
              <a:t> per 100,000 children]</a:t>
            </a:r>
            <a:br>
              <a:rPr lang="en-US" dirty="0"/>
            </a:br>
            <a:r>
              <a:rPr lang="en-US" dirty="0"/>
              <a:t>53 declined cases	[</a:t>
            </a:r>
            <a:r>
              <a:rPr lang="en-US" dirty="0">
                <a:solidFill>
                  <a:schemeClr val="tx2"/>
                </a:solidFill>
              </a:rPr>
              <a:t>43 </a:t>
            </a:r>
            <a:r>
              <a:rPr lang="en-US" dirty="0"/>
              <a:t>per 100,000 children]</a:t>
            </a:r>
            <a:br>
              <a:rPr lang="en-US" dirty="0"/>
            </a:br>
            <a:r>
              <a:rPr lang="en-US" dirty="0"/>
              <a:t>391 control cases		[</a:t>
            </a:r>
            <a:r>
              <a:rPr lang="en-US" dirty="0">
                <a:solidFill>
                  <a:schemeClr val="tx2"/>
                </a:solidFill>
              </a:rPr>
              <a:t>54</a:t>
            </a:r>
            <a:r>
              <a:rPr lang="en-US" dirty="0"/>
              <a:t> per 100,000 children]</a:t>
            </a:r>
          </a:p>
          <a:p>
            <a:endParaRPr lang="en-US" dirty="0"/>
          </a:p>
          <a:p>
            <a:r>
              <a:rPr lang="en-US" dirty="0"/>
              <a:t>From placebo controls</a:t>
            </a:r>
            <a:br>
              <a:rPr lang="en-US" dirty="0"/>
            </a:br>
            <a:r>
              <a:rPr lang="en-US" dirty="0"/>
              <a:t> 56 vaccinated cases	[</a:t>
            </a:r>
            <a:r>
              <a:rPr lang="en-US" dirty="0">
                <a:solidFill>
                  <a:schemeClr val="tx2"/>
                </a:solidFill>
              </a:rPr>
              <a:t>28</a:t>
            </a:r>
            <a:r>
              <a:rPr lang="en-US" dirty="0"/>
              <a:t> per 100,000 children]</a:t>
            </a:r>
            <a:br>
              <a:rPr lang="en-US" dirty="0"/>
            </a:br>
            <a:r>
              <a:rPr lang="en-US" dirty="0"/>
              <a:t>138 placebo cases	[</a:t>
            </a:r>
            <a:r>
              <a:rPr lang="en-US" dirty="0">
                <a:solidFill>
                  <a:schemeClr val="tx2"/>
                </a:solidFill>
              </a:rPr>
              <a:t>69</a:t>
            </a:r>
            <a:r>
              <a:rPr lang="en-US" dirty="0"/>
              <a:t> per 100,000 children]</a:t>
            </a:r>
            <a:br>
              <a:rPr lang="en-US" dirty="0"/>
            </a:br>
            <a:r>
              <a:rPr lang="en-US" dirty="0"/>
              <a:t>153 declined cases	[</a:t>
            </a:r>
            <a:r>
              <a:rPr lang="en-US" dirty="0">
                <a:solidFill>
                  <a:schemeClr val="tx2"/>
                </a:solidFill>
              </a:rPr>
              <a:t>46</a:t>
            </a:r>
            <a:r>
              <a:rPr lang="en-US" dirty="0"/>
              <a:t> per 100,000 children]</a:t>
            </a:r>
          </a:p>
          <a:p>
            <a:endParaRPr lang="en-US" dirty="0"/>
          </a:p>
          <a:p>
            <a:r>
              <a:rPr lang="en-US" dirty="0"/>
              <a:t>Vaccination reduced the incidence rate.</a:t>
            </a:r>
            <a:br>
              <a:rPr lang="en-US" dirty="0"/>
            </a:br>
            <a:r>
              <a:rPr lang="en-US" dirty="0"/>
              <a:t>“The vaccine works. It is safe, effective, and potent.”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803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Success!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371600"/>
            <a:ext cx="5867400" cy="4953000"/>
          </a:xfrm>
        </p:spPr>
        <p:txBody>
          <a:bodyPr/>
          <a:lstStyle/>
          <a:p>
            <a:r>
              <a:rPr lang="en-US" sz="2000" dirty="0"/>
              <a:t>The press conference on results, </a:t>
            </a:r>
            <a:br>
              <a:rPr lang="en-US" sz="2000" dirty="0"/>
            </a:br>
            <a:r>
              <a:rPr lang="en-US" sz="2000" dirty="0"/>
              <a:t>12 April 1955, was nationally televised.</a:t>
            </a:r>
          </a:p>
          <a:p>
            <a:r>
              <a:rPr lang="en-US" sz="2000" dirty="0"/>
              <a:t>A later oral vaccine made worldwide</a:t>
            </a:r>
            <a:br>
              <a:rPr lang="en-US" sz="2000" dirty="0"/>
            </a:br>
            <a:r>
              <a:rPr lang="en-US" sz="2000" dirty="0"/>
              <a:t>vaccination much easier and safer.</a:t>
            </a:r>
          </a:p>
          <a:p>
            <a:r>
              <a:rPr lang="en-US" sz="2000" dirty="0"/>
              <a:t>Vaccination against polio is still part</a:t>
            </a:r>
            <a:br>
              <a:rPr lang="en-US" sz="2000" dirty="0"/>
            </a:br>
            <a:r>
              <a:rPr lang="en-US" sz="2000" dirty="0"/>
              <a:t>of the recommended schedule.</a:t>
            </a:r>
          </a:p>
          <a:p>
            <a:r>
              <a:rPr lang="en-US" sz="2000" dirty="0"/>
              <a:t>The last case of polio in the USA</a:t>
            </a:r>
            <a:br>
              <a:rPr lang="en-US" sz="2000" dirty="0"/>
            </a:br>
            <a:r>
              <a:rPr lang="en-US" sz="2000" dirty="0"/>
              <a:t>occurred in 1979.</a:t>
            </a:r>
          </a:p>
          <a:p>
            <a:r>
              <a:rPr lang="en-US" sz="2000" dirty="0"/>
              <a:t>In civil wars (Afghanistan, El Salvador, Sudan) truces have been called to allow vaccination.</a:t>
            </a:r>
          </a:p>
          <a:p>
            <a:r>
              <a:rPr lang="en-US" sz="2000" dirty="0"/>
              <a:t>In 2018, there were only 133 reported cases of polio paralysis, worldwide.</a:t>
            </a:r>
          </a:p>
        </p:txBody>
      </p:sp>
      <p:pic>
        <p:nvPicPr>
          <p:cNvPr id="25604" name="Picture 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3600" y="533400"/>
            <a:ext cx="2972047" cy="3097760"/>
          </a:xfrm>
        </p:spPr>
      </p:pic>
    </p:spTree>
    <p:extLst>
      <p:ext uri="{BB962C8B-B14F-4D97-AF65-F5344CB8AC3E}">
        <p14:creationId xmlns:p14="http://schemas.microsoft.com/office/powerpoint/2010/main" val="2700710858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04">
  <a:themeElements>
    <a:clrScheme name="summer04 5">
      <a:dk1>
        <a:srgbClr val="000000"/>
      </a:dk1>
      <a:lt1>
        <a:srgbClr val="FFFFFF"/>
      </a:lt1>
      <a:dk2>
        <a:srgbClr val="921D97"/>
      </a:dk2>
      <a:lt2>
        <a:srgbClr val="BBBBBB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summer04">
      <a:majorFont>
        <a:latin typeface="Lucida Calligraphy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summer04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mmer04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er04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er04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mer04 5">
        <a:dk1>
          <a:srgbClr val="000000"/>
        </a:dk1>
        <a:lt1>
          <a:srgbClr val="FFFFFF"/>
        </a:lt1>
        <a:dk2>
          <a:srgbClr val="921D97"/>
        </a:dk2>
        <a:lt2>
          <a:srgbClr val="BBBBBB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3941</TotalTime>
  <Words>430</Words>
  <Application>Microsoft Macintosh PowerPoint</Application>
  <PresentationFormat>On-screen Show (4:3)</PresentationFormat>
  <Paragraphs>68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Century Schoolbook</vt:lpstr>
      <vt:lpstr>Comic Sans MS</vt:lpstr>
      <vt:lpstr>Helvetica</vt:lpstr>
      <vt:lpstr>Lucida Calligraphy</vt:lpstr>
      <vt:lpstr>Lucida Handwriting</vt:lpstr>
      <vt:lpstr>Times</vt:lpstr>
      <vt:lpstr>Wingdings</vt:lpstr>
      <vt:lpstr>summer04</vt:lpstr>
      <vt:lpstr>Polio Virus</vt:lpstr>
      <vt:lpstr>The 1916 New York City Epidemic</vt:lpstr>
      <vt:lpstr>The 1950s Situation</vt:lpstr>
      <vt:lpstr>Field Trials</vt:lpstr>
      <vt:lpstr>Observed Control   Placebo Control</vt:lpstr>
      <vt:lpstr>Group Roles and Decisions</vt:lpstr>
      <vt:lpstr>Decisions Made and Non-Response</vt:lpstr>
      <vt:lpstr>Results</vt:lpstr>
      <vt:lpstr>Success!</vt:lpstr>
    </vt:vector>
  </TitlesOfParts>
  <Company>University of Chicago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Exploratory Data Analysis</dc:title>
  <cp:lastModifiedBy>Microsoft Office User</cp:lastModifiedBy>
  <cp:revision>155</cp:revision>
  <dcterms:modified xsi:type="dcterms:W3CDTF">2019-08-07T04:11:40Z</dcterms:modified>
</cp:coreProperties>
</file>